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1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9144000"/>
  <p:notesSz cx="6858000" cy="9144000"/>
  <p:embeddedFontLst>
    <p:embeddedFont>
      <p:font typeface="Lexend Light"/>
      <p:regular r:id="rId36"/>
      <p:bold r:id="rId37"/>
    </p:embeddedFont>
    <p:embeddedFont>
      <p:font typeface="Outfit"/>
      <p:regular r:id="rId38"/>
      <p:bold r:id="rId39"/>
    </p:embeddedFont>
    <p:embeddedFont>
      <p:font typeface="Lexend"/>
      <p:regular r:id="rId40"/>
      <p:bold r:id="rId41"/>
    </p:embeddedFont>
    <p:embeddedFont>
      <p:font typeface="Archivo Black"/>
      <p:regular r:id="rId42"/>
    </p:embeddedFont>
    <p:embeddedFont>
      <p:font typeface="Gill Sans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-regular.fntdata"/><Relationship Id="rId42" Type="http://schemas.openxmlformats.org/officeDocument/2006/relationships/font" Target="fonts/ArchivoBlack-regular.fntdata"/><Relationship Id="rId41" Type="http://schemas.openxmlformats.org/officeDocument/2006/relationships/font" Target="fonts/Lexend-bold.fntdata"/><Relationship Id="rId44" Type="http://schemas.openxmlformats.org/officeDocument/2006/relationships/font" Target="fonts/GillSans-bold.fntdata"/><Relationship Id="rId43" Type="http://schemas.openxmlformats.org/officeDocument/2006/relationships/font" Target="fonts/Gill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font" Target="fonts/LexendLight-bold.fntdata"/><Relationship Id="rId36" Type="http://schemas.openxmlformats.org/officeDocument/2006/relationships/font" Target="fonts/LexendLight-regular.fntdata"/><Relationship Id="rId39" Type="http://schemas.openxmlformats.org/officeDocument/2006/relationships/font" Target="fonts/Outfit-bold.fntdata"/><Relationship Id="rId38" Type="http://schemas.openxmlformats.org/officeDocument/2006/relationships/font" Target="fonts/Outfit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class.tku.edu.tw/course/242383/forum#/topic-category/584122?show_sidebar=false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4b50889df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4b50889d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2e78ac4af14_0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2e78ac4af1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2e78ac4af14_0_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2e78ac4af1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2e78ac4af14_0_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2e78ac4af1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e78ac4af14_0_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e78ac4af1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e78ac4af14_0_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2e78ac4af1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https://iclass.tku.edu.tw/course/242383/forum#/topic-category/584122?show_sidebar=false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e78ac4af14_0_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2e78ac4af14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e78ac4af14_0_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e78ac4af1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2e78ac4af14_0_1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2e78ac4af1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e78ac4af14_0_1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2e78ac4af1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2e78ac4af14_0_1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2e78ac4af1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2703f2bcc68_0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2703f2bcc6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2e78ac4af14_0_1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2e78ac4af1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2e78ac4af14_0_1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2e78ac4af1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2e78ac4af14_0_1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2e78ac4af14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2e78dd2435e_23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2e78dd2435e_2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2e78ac4af14_0_1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2e78ac4af1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2e78ac4af14_0_1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2e78ac4af14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2e78ac4af14_0_1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2e78ac4af1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https://ar-code.com/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2e78ac4af14_0_19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2e78ac4af14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2e78ac4af14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2e78ac4af1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2e78ac4af14_0_2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2e78ac4af14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2e78ac4af14_0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2e78ac4af1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2e78ac4af14_0_36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2e78ac4af14_0_3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14b546fdf9f_4_1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14b546fdf9f_4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2e78dd2435e_0_109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2e78dd2435e_0_1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20801717e4e_0_12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20801717e4e_0_1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數位化與延展實境工作坊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設備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平面數位化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立體數位化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XR延展實境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教學課程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平面掃描處理與應用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立體掃描處理與應用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延展實境建置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研究議題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基礎建設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教育學習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創意發想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社區營造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e61b1fdaeb_1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2e61b1fdae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2e78dd2435e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2e78dd2435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2e78ac4af14_0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2e78ac4af1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2e78ac4af14_0_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2e78ac4af1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6.png"/><Relationship Id="rId9" Type="http://schemas.openxmlformats.org/officeDocument/2006/relationships/hyperlink" Target="http://iclass.tku.edu.tw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hyperlink" Target="http://iclass.tku.edu.tw" TargetMode="External"/><Relationship Id="rId8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hyperlink" Target="mailto:chenyt@tku.edu.tw" TargetMode="Externa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hyperlink" Target="mailto:chenyt@tku.edu.tw" TargetMode="Externa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hyperlink" Target="mailto:chenyt@tku.edu.tw" TargetMode="Externa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09224" y="601063"/>
            <a:ext cx="2945100" cy="58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105309" y="601181"/>
            <a:ext cx="2945100" cy="5886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2600"/>
              <a:buNone/>
              <a:defRPr b="0" sz="26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2"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6" name="Google Shape;16;p2"/>
          <p:cNvGrpSpPr/>
          <p:nvPr/>
        </p:nvGrpSpPr>
        <p:grpSpPr>
          <a:xfrm>
            <a:off x="3689187" y="846931"/>
            <a:ext cx="5017488" cy="5164131"/>
            <a:chOff x="3689187" y="846931"/>
            <a:chExt cx="5017488" cy="5164131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33368" r="0" t="0"/>
            <a:stretch/>
          </p:blipFill>
          <p:spPr>
            <a:xfrm>
              <a:off x="4796381" y="2015746"/>
              <a:ext cx="3514500" cy="351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4689372" y="1848694"/>
              <a:ext cx="3519300" cy="371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rot="5400000">
              <a:off x="3465117" y="4243165"/>
              <a:ext cx="1991966" cy="1543826"/>
              <a:chOff x="3337500" y="1640525"/>
              <a:chExt cx="3773378" cy="30858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5144076" y="846931"/>
              <a:ext cx="1887821" cy="1628994"/>
              <a:chOff x="3337500" y="1640525"/>
              <a:chExt cx="3773378" cy="30858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7073757" y="4914357"/>
              <a:ext cx="1299300" cy="555194"/>
              <a:chOff x="7243875" y="3780983"/>
              <a:chExt cx="1299300" cy="526200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" name="Google Shape;32;p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3" name="Google Shape;33;p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6" name="Google Shape;36;p2"/>
            <p:cNvGrpSpPr/>
            <p:nvPr/>
          </p:nvGrpSpPr>
          <p:grpSpPr>
            <a:xfrm>
              <a:off x="4973494" y="1727561"/>
              <a:ext cx="1016876" cy="1072905"/>
              <a:chOff x="5143612" y="760610"/>
              <a:chExt cx="1016876" cy="1016876"/>
            </a:xfrm>
          </p:grpSpPr>
          <p:grpSp>
            <p:nvGrpSpPr>
              <p:cNvPr id="37" name="Google Shape;37;p2"/>
              <p:cNvGrpSpPr/>
              <p:nvPr/>
            </p:nvGrpSpPr>
            <p:grpSpPr>
              <a:xfrm>
                <a:off x="5143612" y="760610"/>
                <a:ext cx="1016876" cy="1016876"/>
                <a:chOff x="4490675" y="-372879"/>
                <a:chExt cx="1247700" cy="124770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4490675" y="-372879"/>
                  <a:ext cx="1247700" cy="12477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3"/>
                </a:solidFill>
                <a:ln cap="flat" cmpd="sng" w="114300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9" name="Google Shape;39;p2"/>
                <p:cNvGrpSpPr/>
                <p:nvPr/>
              </p:nvGrpSpPr>
              <p:grpSpPr>
                <a:xfrm>
                  <a:off x="4579538" y="-271369"/>
                  <a:ext cx="1069969" cy="1079355"/>
                  <a:chOff x="3750225" y="-93219"/>
                  <a:chExt cx="1069969" cy="1079355"/>
                </a:xfrm>
              </p:grpSpPr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799594" y="-34464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>
                    <a:off x="3750225" y="-93219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42" name="Google Shape;42;p2"/>
              <p:cNvSpPr/>
              <p:nvPr/>
            </p:nvSpPr>
            <p:spPr>
              <a:xfrm>
                <a:off x="5535936" y="1152940"/>
                <a:ext cx="232200" cy="232200"/>
              </a:xfrm>
              <a:prstGeom prst="star4">
                <a:avLst>
                  <a:gd fmla="val 125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7809973" y="2554402"/>
              <a:ext cx="896702" cy="946111"/>
              <a:chOff x="611807" y="3895284"/>
              <a:chExt cx="896702" cy="896702"/>
            </a:xfrm>
          </p:grpSpPr>
          <p:grpSp>
            <p:nvGrpSpPr>
              <p:cNvPr id="44" name="Google Shape;44;p2"/>
              <p:cNvGrpSpPr/>
              <p:nvPr/>
            </p:nvGrpSpPr>
            <p:grpSpPr>
              <a:xfrm>
                <a:off x="611807" y="3895284"/>
                <a:ext cx="896702" cy="896702"/>
                <a:chOff x="2589036" y="988300"/>
                <a:chExt cx="1101600" cy="1101600"/>
              </a:xfrm>
            </p:grpSpPr>
            <p:sp>
              <p:nvSpPr>
                <p:cNvPr id="45" name="Google Shape;45;p2"/>
                <p:cNvSpPr/>
                <p:nvPr/>
              </p:nvSpPr>
              <p:spPr>
                <a:xfrm>
                  <a:off x="2589036" y="988300"/>
                  <a:ext cx="1101600" cy="1101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2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793800" y="1195675"/>
                  <a:ext cx="798000" cy="7980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4950" y="1103875"/>
                  <a:ext cx="798000" cy="7980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" name="Google Shape;48;p2"/>
              <p:cNvSpPr/>
              <p:nvPr/>
            </p:nvSpPr>
            <p:spPr>
              <a:xfrm rot="-2700000">
                <a:off x="881188" y="4169033"/>
                <a:ext cx="288924" cy="288924"/>
              </a:xfrm>
              <a:prstGeom prst="plus">
                <a:avLst>
                  <a:gd fmla="val 4405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" name="Google Shape;49;p2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2" name="Google Shape;52;p2"/>
          <p:cNvSpPr txBox="1"/>
          <p:nvPr>
            <p:ph idx="3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3">
  <p:cSld name="CUSTOM_10">
    <p:bg>
      <p:bgPr>
        <a:solidFill>
          <a:srgbClr val="FFFFF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1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1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1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0" name="Google Shape;230;p11"/>
          <p:cNvSpPr txBox="1"/>
          <p:nvPr>
            <p:ph type="title"/>
          </p:nvPr>
        </p:nvSpPr>
        <p:spPr>
          <a:xfrm>
            <a:off x="2121850" y="4915100"/>
            <a:ext cx="64173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">
    <p:bg>
      <p:bgPr>
        <a:solidFill>
          <a:srgbClr val="FFFFFF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2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2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2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2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 1">
  <p:cSld name="CUSTOM_10_1_1">
    <p:bg>
      <p:bgPr>
        <a:solidFill>
          <a:srgbClr val="FFFFF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3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3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7" name="Google Shape;247;p13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248" name="Google Shape;248;p13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>
            <p:ph type="title"/>
          </p:nvPr>
        </p:nvSpPr>
        <p:spPr>
          <a:xfrm>
            <a:off x="715550" y="3808133"/>
            <a:ext cx="3618900" cy="935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1" name="Google Shape;251;p14"/>
          <p:cNvSpPr txBox="1"/>
          <p:nvPr>
            <p:ph hasCustomPrompt="1" idx="2" type="title"/>
          </p:nvPr>
        </p:nvSpPr>
        <p:spPr>
          <a:xfrm>
            <a:off x="964534" y="1705596"/>
            <a:ext cx="10347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6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/>
          <p:nvPr>
            <p:ph idx="1" type="subTitle"/>
          </p:nvPr>
        </p:nvSpPr>
        <p:spPr>
          <a:xfrm>
            <a:off x="715550" y="4974000"/>
            <a:ext cx="42510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4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54" name="Google Shape;254;p14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255" name="Google Shape;255;p1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56" name="Google Shape;256;p1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57" name="Google Shape;257;p1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9" name="Google Shape;259;p14"/>
          <p:cNvSpPr txBox="1"/>
          <p:nvPr>
            <p:ph hasCustomPrompt="1" idx="4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63" name="Google Shape;263;p15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4" name="Google Shape;264;p15"/>
          <p:cNvSpPr txBox="1"/>
          <p:nvPr>
            <p:ph idx="2"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5" name="Google Shape;265;p15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6" name="Google Shape;266;p1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67" name="Google Shape;267;p1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8" name="Google Shape;268;p1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9" name="Google Shape;269;p1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1" name="Google Shape;271;p1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6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6" name="Google Shape;276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0" name="Google Shape;280;p16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1" name="Google Shape;281;p16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6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7" name="Google Shape;287;p1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8" name="Google Shape;288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92" name="Google Shape;292;p1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93" name="Google Shape;293;p1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6" name="Google Shape;296;p1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97" name="Google Shape;297;p1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98" name="Google Shape;298;p1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" name="Google Shape;301;p1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02" name="Google Shape;302;p1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5" name="Google Shape;305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6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0" name="Google Shape;31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14" name="Google Shape;314;p1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15" name="Google Shape;315;p1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8" name="Google Shape;318;p1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19" name="Google Shape;319;p1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20" name="Google Shape;320;p1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3" name="Google Shape;323;p1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24" name="Google Shape;324;p1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327" name="Google Shape;327;p18"/>
          <p:cNvCxnSpPr/>
          <p:nvPr/>
        </p:nvCxnSpPr>
        <p:spPr>
          <a:xfrm>
            <a:off x="471800" y="3575775"/>
            <a:ext cx="7961700" cy="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28" name="Google Shape;328;p18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9" name="Google Shape;329;p18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0" name="Google Shape;330;p18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31" name="Google Shape;331;p18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32" name="Google Shape;332;p18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 1">
  <p:cSld name="TITLE_AND_BODY_1_6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7" name="Google Shape;337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41" name="Google Shape;341;p1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42" name="Google Shape;342;p1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46" name="Google Shape;346;p1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47" name="Google Shape;347;p1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0" name="Google Shape;350;p1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51" name="Google Shape;351;p1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4" name="Google Shape;354;p1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5" name="Google Shape;355;p1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6" name="Google Shape;356;p1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57" name="Google Shape;357;p1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58" name="Google Shape;358;p1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">
  <p:cSld name="TITLE_AND_BODY_1_3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65" name="Google Shape;365;p2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66" name="Google Shape;366;p2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9" name="Google Shape;369;p2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70" name="Google Shape;370;p2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71" name="Google Shape;371;p2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2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4" name="Google Shape;374;p2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75" name="Google Shape;375;p2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2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8" name="Google Shape;378;p2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9" name="Google Shape;379;p2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0" name="Google Shape;380;p2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1" name="Google Shape;381;p2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82" name="Google Shape;382;p2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">
  <p:cSld name="TITLE_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" name="Google Shape;58;p3"/>
          <p:cNvPicPr preferRelativeResize="0"/>
          <p:nvPr/>
        </p:nvPicPr>
        <p:blipFill rotWithShape="1">
          <a:blip r:embed="rId3">
            <a:alphaModFix/>
          </a:blip>
          <a:srcRect b="0" l="33368" r="0" t="0"/>
          <a:stretch/>
        </p:blipFill>
        <p:spPr>
          <a:xfrm>
            <a:off x="604756" y="2015746"/>
            <a:ext cx="3514500" cy="3519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" name="Google Shape;59;p3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61" name="Google Shape;61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65" name="Google Shape;65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69" name="Google Shape;69;p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7" name="Google Shape;77;p3"/>
          <p:cNvGrpSpPr/>
          <p:nvPr/>
        </p:nvGrpSpPr>
        <p:grpSpPr>
          <a:xfrm>
            <a:off x="2894994" y="1559061"/>
            <a:ext cx="1016876" cy="1072905"/>
            <a:chOff x="5143612" y="760610"/>
            <a:chExt cx="1016876" cy="1016876"/>
          </a:xfrm>
        </p:grpSpPr>
        <p:grpSp>
          <p:nvGrpSpPr>
            <p:cNvPr id="78" name="Google Shape;78;p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" name="Google Shape;80;p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81" name="Google Shape;81;p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83" name="Google Shape;83;p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>
            <a:off x="770673" y="1361302"/>
            <a:ext cx="896702" cy="946111"/>
            <a:chOff x="611807" y="3895284"/>
            <a:chExt cx="896702" cy="896702"/>
          </a:xfrm>
        </p:grpSpPr>
        <p:grpSp>
          <p:nvGrpSpPr>
            <p:cNvPr id="85" name="Google Shape;85;p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2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fmla="val 4405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" name="Google Shape;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96" name="Google Shape;96;p3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97" name="Google Shape;97;p3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8" name="Google Shape;98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3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9"/>
              </a:rPr>
              <a:t>http://iclass.tku.edu.tw</a:t>
            </a:r>
            <a:endParaRPr sz="2200" u="sn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 1">
  <p:cSld name="TITLE_AND_BODY_1_3_1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89" name="Google Shape;389;p2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90" name="Google Shape;390;p2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2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94" name="Google Shape;394;p2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95" name="Google Shape;395;p2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8" name="Google Shape;398;p2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99" name="Google Shape;399;p2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2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2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2" name="Google Shape;402;p2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03" name="Google Shape;403;p2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04" name="Google Shape;404;p2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5" name="Google Shape;405;p2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6" name="Google Shape;406;p2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7" name="Google Shape;407;p2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8" name="Google Shape;408;p2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">
  <p:cSld name="TITLE_AND_BODY_1_3_1_1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15" name="Google Shape;415;p2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16" name="Google Shape;416;p2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9" name="Google Shape;419;p2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20" name="Google Shape;420;p2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21" name="Google Shape;421;p2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4" name="Google Shape;424;p2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25" name="Google Shape;425;p2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2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8" name="Google Shape;428;p2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29" name="Google Shape;429;p2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30" name="Google Shape;430;p2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1" name="Google Shape;431;p2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2" name="Google Shape;432;p22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3" name="Google Shape;433;p2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34" name="Google Shape;434;p2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5" name="Google Shape;435;p2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36" name="Google Shape;436;p2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 1">
  <p:cSld name="TITLE_AND_BODY_1_3_1_1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0" name="Google Shape;440;p2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1" name="Google Shape;441;p2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2" name="Google Shape;442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46" name="Google Shape;446;p2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47" name="Google Shape;447;p2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0" name="Google Shape;450;p2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51" name="Google Shape;451;p2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52" name="Google Shape;452;p2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5" name="Google Shape;455;p2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56" name="Google Shape;456;p2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59" name="Google Shape;459;p23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0" name="Google Shape;460;p2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1" name="Google Shape;461;p2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5" name="Google Shape;465;p2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6" name="Google Shape;466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0" name="Google Shape;470;p24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1" name="Google Shape;471;p2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2">
  <p:cSld name="TITLE_AND_BODY_1_4_2">
    <p:bg>
      <p:bgPr>
        <a:solidFill>
          <a:schemeClr val="dk1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4" name="Google Shape;474;p2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5" name="Google Shape;475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9" name="Google Shape;479;p2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D9D9D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D9D9D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0" name="Google Shape;480;p2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1">
  <p:cSld name="TITLE_AND_BODY_1_4_1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6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4" name="Google Shape;484;p26"/>
          <p:cNvSpPr txBox="1"/>
          <p:nvPr>
            <p:ph type="title"/>
          </p:nvPr>
        </p:nvSpPr>
        <p:spPr>
          <a:xfrm>
            <a:off x="715550" y="3117142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85" name="Google Shape;485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9" name="Google Shape;489;p2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0" name="Google Shape;490;p2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">
  <p:cSld name="TITLE_AND_BODY_1_1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7"/>
          <p:cNvSpPr/>
          <p:nvPr/>
        </p:nvSpPr>
        <p:spPr>
          <a:xfrm>
            <a:off x="8218880" y="5897940"/>
            <a:ext cx="733188" cy="73318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7"/>
          <p:cNvSpPr/>
          <p:nvPr/>
        </p:nvSpPr>
        <p:spPr>
          <a:xfrm>
            <a:off x="8332726" y="6025900"/>
            <a:ext cx="531699" cy="531699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7"/>
          <p:cNvSpPr/>
          <p:nvPr/>
        </p:nvSpPr>
        <p:spPr>
          <a:xfrm>
            <a:off x="8300619" y="5984812"/>
            <a:ext cx="531699" cy="5316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6" name="Google Shape;496;p2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97" name="Google Shape;497;p2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98" name="Google Shape;498;p2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99" name="Google Shape;499;p2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00" name="Google Shape;500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01" name="Google Shape;501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02" name="Google Shape;502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04" name="Google Shape;504;p2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05" name="Google Shape;505;p2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06" name="Google Shape;506;p2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9" name="Google Shape;509;p2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10" name="Google Shape;510;p2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13" name="Google Shape;513;p27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14" name="Google Shape;514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17" name="Google Shape;517;p27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18" name="Google Shape;518;p27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19" name="Google Shape;519;p27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0" name="Google Shape;520;p27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">
  <p:cSld name="TITLE_AND_BODY_1_1_1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6" name="Google Shape;526;p2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27" name="Google Shape;527;p28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28" name="Google Shape;528;p2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29" name="Google Shape;529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30" name="Google Shape;530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31" name="Google Shape;531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33" name="Google Shape;533;p2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34" name="Google Shape;534;p2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35" name="Google Shape;535;p2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2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2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8" name="Google Shape;538;p2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39" name="Google Shape;539;p2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2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42" name="Google Shape;542;p28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43" name="Google Shape;543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46" name="Google Shape;546;p28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47" name="Google Shape;547;p28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8" name="Google Shape;548;p28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">
  <p:cSld name="TITLE_AND_BODY_1_2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9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1" name="Google Shape;551;p2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52" name="Google Shape;552;p29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53" name="Google Shape;553;p29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54" name="Google Shape;554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58" name="Google Shape;558;p2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59" name="Google Shape;559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60" name="Google Shape;560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61" name="Google Shape;561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63" name="Google Shape;563;p29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64" name="Google Shape;564;p2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7" name="Google Shape;567;p2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68" name="Google Shape;568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69" name="Google Shape;569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2" name="Google Shape;572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73" name="Google Shape;573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">
  <p:cSld name="TITLE_AND_BODY_1_1_2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1" name="Google Shape;581;p30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82" name="Google Shape;582;p3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83" name="Google Shape;583;p30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84" name="Google Shape;584;p3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85" name="Google Shape;585;p3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86" name="Google Shape;586;p3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87" name="Google Shape;587;p3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89" name="Google Shape;589;p30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90" name="Google Shape;590;p30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3" name="Google Shape;593;p30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94" name="Google Shape;594;p30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7" name="Google Shape;597;p30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98" name="Google Shape;598;p3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01" name="Google Shape;601;p30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02" name="Google Shape;602;p30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03" name="Google Shape;603;p30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4" name="Google Shape;604;p30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">
  <p:cSld name="TITLE_2_1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110" name="Google Shape;110;p4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111" name="Google Shape;111;p4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4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7"/>
              </a:rPr>
              <a:t>http://iclass.tku.edu.tw</a:t>
            </a:r>
            <a:endParaRPr sz="2200" u="sng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">
  <p:cSld name="TITLE_AND_BODY_1_1_1_1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0" name="Google Shape;610;p3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11" name="Google Shape;611;p3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12" name="Google Shape;612;p3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13" name="Google Shape;613;p3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14" name="Google Shape;614;p3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15" name="Google Shape;615;p3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17" name="Google Shape;617;p31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18" name="Google Shape;618;p31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1" name="Google Shape;621;p31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22" name="Google Shape;622;p31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" name="Google Shape;625;p31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26" name="Google Shape;626;p3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29" name="Google Shape;629;p31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30" name="Google Shape;630;p31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1" name="Google Shape;631;p31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 1">
  <p:cSld name="TITLE_AND_BODY_1_2_1"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4" name="Google Shape;634;p3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35" name="Google Shape;635;p32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636" name="Google Shape;636;p32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37" name="Google Shape;637;p3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641" name="Google Shape;641;p3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42" name="Google Shape;642;p3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43" name="Google Shape;643;p3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44" name="Google Shape;644;p3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46" name="Google Shape;646;p32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47" name="Google Shape;647;p3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0" name="Google Shape;650;p3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651" name="Google Shape;651;p3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652" name="Google Shape;652;p3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5" name="Google Shape;655;p3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656" name="Google Shape;656;p3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 1">
  <p:cSld name="TITLE_AND_BODY_1_1_2_1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4" name="Google Shape;664;p33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65" name="Google Shape;665;p3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6" name="Google Shape;666;p33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67" name="Google Shape;667;p3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68" name="Google Shape;668;p3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69" name="Google Shape;669;p3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2" name="Google Shape;672;p33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73" name="Google Shape;673;p33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6" name="Google Shape;676;p33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77" name="Google Shape;677;p33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0" name="Google Shape;680;p33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81" name="Google Shape;681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84" name="Google Shape;684;p33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85" name="Google Shape;685;p33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86" name="Google Shape;686;p33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7" name="Google Shape;687;p33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 1">
  <p:cSld name="TITLE_AND_BODY_1_1_1_1_1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3" name="Google Shape;693;p3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94" name="Google Shape;694;p34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95" name="Google Shape;695;p3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96" name="Google Shape;696;p3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97" name="Google Shape;697;p3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98" name="Google Shape;698;p3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3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00" name="Google Shape;700;p34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701" name="Google Shape;701;p34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4" name="Google Shape;704;p34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705" name="Google Shape;705;p34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8" name="Google Shape;708;p34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709" name="Google Shape;709;p3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12" name="Google Shape;712;p34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713" name="Google Shape;713;p34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4" name="Google Shape;714;p34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17" name="Google Shape;717;p35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18" name="Google Shape;718;p3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19" name="Google Shape;719;p3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20" name="Google Shape;720;p3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21" name="Google Shape;721;p3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3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23" name="Google Shape;723;p3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9" name="Google Shape;729;p3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">
  <p:cSld name="BIG_NUMBER_1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5" name="Google Shape;735;p37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3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7" name="Google Shape;737;p37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38" name="Google Shape;738;p37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739" name="Google Shape;739;p3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40" name="Google Shape;740;p3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41" name="Google Shape;741;p3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3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43" name="Google Shape;743;p37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7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7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7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 1">
  <p:cSld name="BIG_NUMBER_1_1">
    <p:bg>
      <p:bgPr>
        <a:solidFill>
          <a:schemeClr val="dk1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9" name="Google Shape;749;p3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p3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51" name="Google Shape;751;p3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752" name="Google Shape;752;p3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53" name="Google Shape;753;p3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54" name="Google Shape;754;p3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3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56" name="Google Shape;756;p3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3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3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3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0" name="Google Shape;760;p3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淡江資圖</a:t>
            </a: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112-2</a:t>
            </a:r>
            <a:endParaRPr b="1" sz="10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1">
  <p:cSld name="CUSTOM_8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763" name="Google Shape;763;p3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66" name="Google Shape;766;p4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67" name="Google Shape;767;p4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68" name="Google Shape;768;p4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69" name="Google Shape;769;p4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4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1" name="Google Shape;771;p4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2" name="Google Shape;772;p40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73" name="Google Shape;773;p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">
  <p:cSld name="TITLE_2_1_2"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24" name="Google Shape;12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1"/>
          <p:cNvSpPr txBox="1"/>
          <p:nvPr>
            <p:ph idx="1" type="body"/>
          </p:nvPr>
        </p:nvSpPr>
        <p:spPr>
          <a:xfrm>
            <a:off x="4449350" y="2235600"/>
            <a:ext cx="3947400" cy="28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6" name="Google Shape;776;p4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7" name="Google Shape;777;p41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78" name="Google Shape;778;p4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79" name="Google Shape;779;p4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80" name="Google Shape;780;p4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81" name="Google Shape;781;p4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4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83" name="Google Shape;783;p41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84" name="Google Shape;784;p4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2"/>
          <p:cNvSpPr txBox="1"/>
          <p:nvPr>
            <p:ph type="title"/>
          </p:nvPr>
        </p:nvSpPr>
        <p:spPr>
          <a:xfrm>
            <a:off x="1868100" y="1785917"/>
            <a:ext cx="5407800" cy="33351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7" name="Google Shape;787;p42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88" name="Google Shape;788;p4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89" name="Google Shape;789;p4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90" name="Google Shape;790;p4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91" name="Google Shape;791;p4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2" name="Google Shape;792;p4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93" name="Google Shape;793;p42"/>
          <p:cNvSpPr txBox="1"/>
          <p:nvPr>
            <p:ph hasCustomPrompt="1" idx="2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94" name="Google Shape;794;p4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3"/>
          <p:cNvSpPr txBox="1"/>
          <p:nvPr>
            <p:ph type="title"/>
          </p:nvPr>
        </p:nvSpPr>
        <p:spPr>
          <a:xfrm>
            <a:off x="4872701" y="2837260"/>
            <a:ext cx="3424500" cy="764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97" name="Google Shape;797;p43"/>
          <p:cNvSpPr txBox="1"/>
          <p:nvPr>
            <p:ph idx="1" type="subTitle"/>
          </p:nvPr>
        </p:nvSpPr>
        <p:spPr>
          <a:xfrm>
            <a:off x="3598750" y="3901225"/>
            <a:ext cx="48294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98" name="Google Shape;798;p43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99" name="Google Shape;799;p4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00" name="Google Shape;800;p4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01" name="Google Shape;801;p4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02" name="Google Shape;802;p4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4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04" name="Google Shape;804;p43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05" name="Google Shape;805;p4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4"/>
          <p:cNvSpPr txBox="1"/>
          <p:nvPr>
            <p:ph idx="1" type="body"/>
          </p:nvPr>
        </p:nvSpPr>
        <p:spPr>
          <a:xfrm>
            <a:off x="715550" y="1274652"/>
            <a:ext cx="7713000" cy="6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 sz="3200">
                <a:latin typeface="Outfit"/>
                <a:ea typeface="Outfit"/>
                <a:cs typeface="Outfit"/>
                <a:sym typeface="Outfit"/>
              </a:defRPr>
            </a:lvl1pPr>
          </a:lstStyle>
          <a:p/>
        </p:txBody>
      </p:sp>
      <p:sp>
        <p:nvSpPr>
          <p:cNvPr id="808" name="Google Shape;808;p44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09" name="Google Shape;809;p44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10" name="Google Shape;810;p4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11" name="Google Shape;811;p4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12" name="Google Shape;812;p4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4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14" name="Google Shape;814;p44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15" name="Google Shape;815;p4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Outfit"/>
                <a:ea typeface="Outfit"/>
                <a:cs typeface="Outfit"/>
                <a:sym typeface="Outfit"/>
              </a:defRPr>
            </a:lvl1pPr>
            <a:lvl2pPr lvl="1">
              <a:buNone/>
              <a:defRPr>
                <a:latin typeface="Outfit"/>
                <a:ea typeface="Outfit"/>
                <a:cs typeface="Outfit"/>
                <a:sym typeface="Outfit"/>
              </a:defRPr>
            </a:lvl2pPr>
            <a:lvl3pPr lvl="2">
              <a:buNone/>
              <a:defRPr>
                <a:latin typeface="Outfit"/>
                <a:ea typeface="Outfit"/>
                <a:cs typeface="Outfit"/>
                <a:sym typeface="Outfit"/>
              </a:defRPr>
            </a:lvl3pPr>
            <a:lvl4pPr lvl="3">
              <a:buNone/>
              <a:defRPr>
                <a:latin typeface="Outfit"/>
                <a:ea typeface="Outfit"/>
                <a:cs typeface="Outfit"/>
                <a:sym typeface="Outfit"/>
              </a:defRPr>
            </a:lvl4pPr>
            <a:lvl5pPr lvl="4">
              <a:buNone/>
              <a:defRPr>
                <a:latin typeface="Outfit"/>
                <a:ea typeface="Outfit"/>
                <a:cs typeface="Outfit"/>
                <a:sym typeface="Outfit"/>
              </a:defRPr>
            </a:lvl5pPr>
            <a:lvl6pPr lvl="5">
              <a:buNone/>
              <a:defRPr>
                <a:latin typeface="Outfit"/>
                <a:ea typeface="Outfit"/>
                <a:cs typeface="Outfit"/>
                <a:sym typeface="Outfit"/>
              </a:defRPr>
            </a:lvl6pPr>
            <a:lvl7pPr lvl="6">
              <a:buNone/>
              <a:defRPr>
                <a:latin typeface="Outfit"/>
                <a:ea typeface="Outfit"/>
                <a:cs typeface="Outfit"/>
                <a:sym typeface="Outfit"/>
              </a:defRPr>
            </a:lvl7pPr>
            <a:lvl8pPr lvl="7">
              <a:buNone/>
              <a:defRPr>
                <a:latin typeface="Outfit"/>
                <a:ea typeface="Outfit"/>
                <a:cs typeface="Outfit"/>
                <a:sym typeface="Outfit"/>
              </a:defRPr>
            </a:lvl8pPr>
            <a:lvl9pPr lvl="8">
              <a:buNone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5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8" name="Google Shape;818;p45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9" name="Google Shape;819;p45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20" name="Google Shape;820;p4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21" name="Google Shape;821;p4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22" name="Google Shape;822;p4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23" name="Google Shape;823;p4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4" name="Google Shape;824;p4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5" name="Google Shape;825;p45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26" name="Google Shape;826;p4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31" name="Google Shape;831;p47"/>
          <p:cNvSpPr txBox="1"/>
          <p:nvPr>
            <p:ph hasCustomPrompt="1" idx="2" type="title"/>
          </p:nvPr>
        </p:nvSpPr>
        <p:spPr>
          <a:xfrm>
            <a:off x="795100" y="2521198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32" name="Google Shape;832;p47"/>
          <p:cNvSpPr txBox="1"/>
          <p:nvPr>
            <p:ph idx="1" type="subTitle"/>
          </p:nvPr>
        </p:nvSpPr>
        <p:spPr>
          <a:xfrm>
            <a:off x="1688401" y="2862600"/>
            <a:ext cx="25293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47"/>
          <p:cNvSpPr txBox="1"/>
          <p:nvPr>
            <p:ph idx="3" type="subTitle"/>
          </p:nvPr>
        </p:nvSpPr>
        <p:spPr>
          <a:xfrm>
            <a:off x="1688001" y="2274200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4" name="Google Shape;834;p47"/>
          <p:cNvSpPr txBox="1"/>
          <p:nvPr>
            <p:ph hasCustomPrompt="1" idx="4" type="title"/>
          </p:nvPr>
        </p:nvSpPr>
        <p:spPr>
          <a:xfrm>
            <a:off x="795100" y="4422484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35" name="Google Shape;835;p47"/>
          <p:cNvSpPr txBox="1"/>
          <p:nvPr>
            <p:ph idx="5" type="subTitle"/>
          </p:nvPr>
        </p:nvSpPr>
        <p:spPr>
          <a:xfrm>
            <a:off x="1688350" y="4737867"/>
            <a:ext cx="25293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6" name="Google Shape;836;p47"/>
          <p:cNvSpPr txBox="1"/>
          <p:nvPr>
            <p:ph idx="6" type="subTitle"/>
          </p:nvPr>
        </p:nvSpPr>
        <p:spPr>
          <a:xfrm>
            <a:off x="1687950" y="4144967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7" name="Google Shape;837;p47"/>
          <p:cNvSpPr txBox="1"/>
          <p:nvPr>
            <p:ph hasCustomPrompt="1" idx="7" type="title"/>
          </p:nvPr>
        </p:nvSpPr>
        <p:spPr>
          <a:xfrm>
            <a:off x="5024399" y="2540801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38" name="Google Shape;838;p47"/>
          <p:cNvSpPr txBox="1"/>
          <p:nvPr>
            <p:ph idx="8" type="subTitle"/>
          </p:nvPr>
        </p:nvSpPr>
        <p:spPr>
          <a:xfrm>
            <a:off x="5896725" y="2862600"/>
            <a:ext cx="24957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47"/>
          <p:cNvSpPr txBox="1"/>
          <p:nvPr>
            <p:ph idx="9" type="subTitle"/>
          </p:nvPr>
        </p:nvSpPr>
        <p:spPr>
          <a:xfrm>
            <a:off x="5896675" y="2274200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47"/>
          <p:cNvSpPr txBox="1"/>
          <p:nvPr>
            <p:ph hasCustomPrompt="1" idx="13" type="title"/>
          </p:nvPr>
        </p:nvSpPr>
        <p:spPr>
          <a:xfrm>
            <a:off x="5024399" y="4420767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41" name="Google Shape;841;p47"/>
          <p:cNvSpPr txBox="1"/>
          <p:nvPr>
            <p:ph idx="14" type="subTitle"/>
          </p:nvPr>
        </p:nvSpPr>
        <p:spPr>
          <a:xfrm>
            <a:off x="5896777" y="4718834"/>
            <a:ext cx="24957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47"/>
          <p:cNvSpPr txBox="1"/>
          <p:nvPr>
            <p:ph idx="15" type="subTitle"/>
          </p:nvPr>
        </p:nvSpPr>
        <p:spPr>
          <a:xfrm>
            <a:off x="5896728" y="4130433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47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44" name="Google Shape;844;p4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45" name="Google Shape;845;p4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46" name="Google Shape;846;p4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47" name="Google Shape;847;p4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4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49" name="Google Shape;849;p47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50" name="Google Shape;850;p4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8"/>
          <p:cNvSpPr txBox="1"/>
          <p:nvPr>
            <p:ph idx="1" type="subTitle"/>
          </p:nvPr>
        </p:nvSpPr>
        <p:spPr>
          <a:xfrm>
            <a:off x="993577" y="4396333"/>
            <a:ext cx="41469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3" name="Google Shape;853;p48"/>
          <p:cNvSpPr txBox="1"/>
          <p:nvPr>
            <p:ph idx="2" type="subTitle"/>
          </p:nvPr>
        </p:nvSpPr>
        <p:spPr>
          <a:xfrm>
            <a:off x="715550" y="2096567"/>
            <a:ext cx="6963900" cy="18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4" name="Google Shape;854;p48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55" name="Google Shape;855;p48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56" name="Google Shape;856;p4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57" name="Google Shape;857;p4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58" name="Google Shape;858;p4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4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0" name="Google Shape;860;p48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61" name="Google Shape;861;p4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9"/>
          <p:cNvSpPr txBox="1"/>
          <p:nvPr>
            <p:ph idx="1" type="subTitle"/>
          </p:nvPr>
        </p:nvSpPr>
        <p:spPr>
          <a:xfrm>
            <a:off x="8348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49"/>
          <p:cNvSpPr txBox="1"/>
          <p:nvPr>
            <p:ph idx="2" type="subTitle"/>
          </p:nvPr>
        </p:nvSpPr>
        <p:spPr>
          <a:xfrm>
            <a:off x="8348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5" name="Google Shape;865;p49"/>
          <p:cNvSpPr txBox="1"/>
          <p:nvPr>
            <p:ph idx="3" type="subTitle"/>
          </p:nvPr>
        </p:nvSpPr>
        <p:spPr>
          <a:xfrm>
            <a:off x="343055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6" name="Google Shape;866;p49"/>
          <p:cNvSpPr txBox="1"/>
          <p:nvPr>
            <p:ph idx="4" type="subTitle"/>
          </p:nvPr>
        </p:nvSpPr>
        <p:spPr>
          <a:xfrm>
            <a:off x="343055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7" name="Google Shape;867;p49"/>
          <p:cNvSpPr txBox="1"/>
          <p:nvPr>
            <p:ph idx="5" type="subTitle"/>
          </p:nvPr>
        </p:nvSpPr>
        <p:spPr>
          <a:xfrm>
            <a:off x="60263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49"/>
          <p:cNvSpPr txBox="1"/>
          <p:nvPr>
            <p:ph idx="6" type="subTitle"/>
          </p:nvPr>
        </p:nvSpPr>
        <p:spPr>
          <a:xfrm>
            <a:off x="60263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4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0" name="Google Shape;870;p49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71" name="Google Shape;871;p4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72" name="Google Shape;872;p4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3" name="Google Shape;873;p4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74" name="Google Shape;874;p4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4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76" name="Google Shape;876;p49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77" name="Google Shape;877;p4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2_3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0"/>
          <p:cNvSpPr txBox="1"/>
          <p:nvPr>
            <p:ph idx="1" type="subTitle"/>
          </p:nvPr>
        </p:nvSpPr>
        <p:spPr>
          <a:xfrm>
            <a:off x="9872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0" name="Google Shape;880;p50"/>
          <p:cNvSpPr txBox="1"/>
          <p:nvPr>
            <p:ph idx="2" type="subTitle"/>
          </p:nvPr>
        </p:nvSpPr>
        <p:spPr>
          <a:xfrm>
            <a:off x="9872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1" name="Google Shape;881;p50"/>
          <p:cNvSpPr txBox="1"/>
          <p:nvPr>
            <p:ph idx="3" type="subTitle"/>
          </p:nvPr>
        </p:nvSpPr>
        <p:spPr>
          <a:xfrm>
            <a:off x="343055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50"/>
          <p:cNvSpPr txBox="1"/>
          <p:nvPr>
            <p:ph idx="4" type="subTitle"/>
          </p:nvPr>
        </p:nvSpPr>
        <p:spPr>
          <a:xfrm flipH="1">
            <a:off x="58739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50"/>
          <p:cNvSpPr txBox="1"/>
          <p:nvPr>
            <p:ph idx="5" type="subTitle"/>
          </p:nvPr>
        </p:nvSpPr>
        <p:spPr>
          <a:xfrm>
            <a:off x="58739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50"/>
          <p:cNvSpPr txBox="1"/>
          <p:nvPr>
            <p:ph idx="6" type="subTitle"/>
          </p:nvPr>
        </p:nvSpPr>
        <p:spPr>
          <a:xfrm flipH="1">
            <a:off x="343055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5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86" name="Google Shape;886;p50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87" name="Google Shape;887;p5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88" name="Google Shape;888;p5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89" name="Google Shape;889;p5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90" name="Google Shape;890;p5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5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2" name="Google Shape;892;p50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93" name="Google Shape;893;p5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 2">
  <p:cSld name="TITLE_2_1_2_2"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485837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</a:t>
            </a: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485837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35" name="Google Shape;13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_2_2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1"/>
          <p:cNvSpPr txBox="1"/>
          <p:nvPr>
            <p:ph idx="1" type="subTitle"/>
          </p:nvPr>
        </p:nvSpPr>
        <p:spPr>
          <a:xfrm>
            <a:off x="2627850" y="26295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51"/>
          <p:cNvSpPr txBox="1"/>
          <p:nvPr>
            <p:ph idx="2" type="subTitle"/>
          </p:nvPr>
        </p:nvSpPr>
        <p:spPr>
          <a:xfrm>
            <a:off x="2627850" y="1991393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7" name="Google Shape;897;p51"/>
          <p:cNvSpPr txBox="1"/>
          <p:nvPr>
            <p:ph idx="3" type="subTitle"/>
          </p:nvPr>
        </p:nvSpPr>
        <p:spPr>
          <a:xfrm>
            <a:off x="2627850" y="45947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51"/>
          <p:cNvSpPr txBox="1"/>
          <p:nvPr>
            <p:ph idx="4" type="subTitle"/>
          </p:nvPr>
        </p:nvSpPr>
        <p:spPr>
          <a:xfrm>
            <a:off x="2627850" y="3956592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9" name="Google Shape;899;p5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00" name="Google Shape;900;p51"/>
          <p:cNvSpPr txBox="1"/>
          <p:nvPr>
            <p:ph idx="5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01" name="Google Shape;901;p5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02" name="Google Shape;902;p5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03" name="Google Shape;903;p5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04" name="Google Shape;904;p5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5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06" name="Google Shape;906;p51"/>
          <p:cNvSpPr txBox="1"/>
          <p:nvPr>
            <p:ph hasCustomPrompt="1" idx="6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07" name="Google Shape;907;p5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2_2_1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2"/>
          <p:cNvSpPr txBox="1"/>
          <p:nvPr>
            <p:ph idx="1" type="body"/>
          </p:nvPr>
        </p:nvSpPr>
        <p:spPr>
          <a:xfrm>
            <a:off x="71555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0" name="Google Shape;910;p5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11" name="Google Shape;911;p52"/>
          <p:cNvSpPr txBox="1"/>
          <p:nvPr>
            <p:ph idx="2" type="body"/>
          </p:nvPr>
        </p:nvSpPr>
        <p:spPr>
          <a:xfrm>
            <a:off x="457200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2" name="Google Shape;912;p52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13" name="Google Shape;913;p5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14" name="Google Shape;914;p5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15" name="Google Shape;915;p5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16" name="Google Shape;916;p5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5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18" name="Google Shape;918;p52"/>
          <p:cNvSpPr txBox="1"/>
          <p:nvPr>
            <p:ph hasCustomPrompt="1" idx="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19" name="Google Shape;919;p5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_1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3"/>
          <p:cNvSpPr txBox="1"/>
          <p:nvPr>
            <p:ph idx="1" type="subTitle"/>
          </p:nvPr>
        </p:nvSpPr>
        <p:spPr>
          <a:xfrm>
            <a:off x="10557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53"/>
          <p:cNvSpPr txBox="1"/>
          <p:nvPr>
            <p:ph idx="2" type="subTitle"/>
          </p:nvPr>
        </p:nvSpPr>
        <p:spPr>
          <a:xfrm>
            <a:off x="10557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3" name="Google Shape;923;p53"/>
          <p:cNvSpPr txBox="1"/>
          <p:nvPr>
            <p:ph idx="3" type="subTitle"/>
          </p:nvPr>
        </p:nvSpPr>
        <p:spPr>
          <a:xfrm>
            <a:off x="365145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4" name="Google Shape;924;p53"/>
          <p:cNvSpPr txBox="1"/>
          <p:nvPr>
            <p:ph idx="4" type="subTitle"/>
          </p:nvPr>
        </p:nvSpPr>
        <p:spPr>
          <a:xfrm>
            <a:off x="365145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5" name="Google Shape;925;p53"/>
          <p:cNvSpPr txBox="1"/>
          <p:nvPr>
            <p:ph idx="5" type="subTitle"/>
          </p:nvPr>
        </p:nvSpPr>
        <p:spPr>
          <a:xfrm>
            <a:off x="62472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53"/>
          <p:cNvSpPr txBox="1"/>
          <p:nvPr>
            <p:ph idx="6" type="subTitle"/>
          </p:nvPr>
        </p:nvSpPr>
        <p:spPr>
          <a:xfrm>
            <a:off x="62472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7" name="Google Shape;927;p5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8" name="Google Shape;928;p53"/>
          <p:cNvSpPr txBox="1"/>
          <p:nvPr>
            <p:ph idx="7" type="subTitle"/>
          </p:nvPr>
        </p:nvSpPr>
        <p:spPr>
          <a:xfrm>
            <a:off x="10557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9" name="Google Shape;929;p53"/>
          <p:cNvSpPr txBox="1"/>
          <p:nvPr>
            <p:ph idx="8" type="subTitle"/>
          </p:nvPr>
        </p:nvSpPr>
        <p:spPr>
          <a:xfrm>
            <a:off x="10557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0" name="Google Shape;930;p53"/>
          <p:cNvSpPr txBox="1"/>
          <p:nvPr>
            <p:ph idx="9" type="subTitle"/>
          </p:nvPr>
        </p:nvSpPr>
        <p:spPr>
          <a:xfrm>
            <a:off x="365145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1" name="Google Shape;931;p53"/>
          <p:cNvSpPr txBox="1"/>
          <p:nvPr>
            <p:ph idx="13" type="subTitle"/>
          </p:nvPr>
        </p:nvSpPr>
        <p:spPr>
          <a:xfrm>
            <a:off x="365145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2" name="Google Shape;932;p53"/>
          <p:cNvSpPr txBox="1"/>
          <p:nvPr>
            <p:ph idx="14" type="subTitle"/>
          </p:nvPr>
        </p:nvSpPr>
        <p:spPr>
          <a:xfrm>
            <a:off x="62472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p53"/>
          <p:cNvSpPr txBox="1"/>
          <p:nvPr>
            <p:ph idx="15" type="subTitle"/>
          </p:nvPr>
        </p:nvSpPr>
        <p:spPr>
          <a:xfrm>
            <a:off x="62472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4" name="Google Shape;934;p53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35" name="Google Shape;935;p5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36" name="Google Shape;936;p5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37" name="Google Shape;937;p5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8" name="Google Shape;938;p5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5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40" name="Google Shape;940;p53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41" name="Google Shape;941;p5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/>
          <p:nvPr>
            <p:ph idx="1" type="subTitle"/>
          </p:nvPr>
        </p:nvSpPr>
        <p:spPr>
          <a:xfrm>
            <a:off x="205642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4" name="Google Shape;944;p54"/>
          <p:cNvSpPr txBox="1"/>
          <p:nvPr>
            <p:ph idx="2" type="subTitle"/>
          </p:nvPr>
        </p:nvSpPr>
        <p:spPr>
          <a:xfrm>
            <a:off x="205642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54"/>
          <p:cNvSpPr txBox="1"/>
          <p:nvPr>
            <p:ph idx="3" type="subTitle"/>
          </p:nvPr>
        </p:nvSpPr>
        <p:spPr>
          <a:xfrm>
            <a:off x="587137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6" name="Google Shape;946;p54"/>
          <p:cNvSpPr txBox="1"/>
          <p:nvPr>
            <p:ph idx="4" type="subTitle"/>
          </p:nvPr>
        </p:nvSpPr>
        <p:spPr>
          <a:xfrm>
            <a:off x="587137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7" name="Google Shape;947;p5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8" name="Google Shape;948;p54"/>
          <p:cNvSpPr txBox="1"/>
          <p:nvPr>
            <p:ph idx="5" type="subTitle"/>
          </p:nvPr>
        </p:nvSpPr>
        <p:spPr>
          <a:xfrm>
            <a:off x="205642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9" name="Google Shape;949;p54"/>
          <p:cNvSpPr txBox="1"/>
          <p:nvPr>
            <p:ph idx="6" type="subTitle"/>
          </p:nvPr>
        </p:nvSpPr>
        <p:spPr>
          <a:xfrm>
            <a:off x="205642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0" name="Google Shape;950;p54"/>
          <p:cNvSpPr txBox="1"/>
          <p:nvPr>
            <p:ph idx="7" type="subTitle"/>
          </p:nvPr>
        </p:nvSpPr>
        <p:spPr>
          <a:xfrm>
            <a:off x="587137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1" name="Google Shape;951;p54"/>
          <p:cNvSpPr txBox="1"/>
          <p:nvPr>
            <p:ph idx="8" type="subTitle"/>
          </p:nvPr>
        </p:nvSpPr>
        <p:spPr>
          <a:xfrm>
            <a:off x="587137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2" name="Google Shape;952;p54"/>
          <p:cNvSpPr txBox="1"/>
          <p:nvPr>
            <p:ph idx="9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53" name="Google Shape;953;p5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54" name="Google Shape;954;p5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55" name="Google Shape;955;p5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56" name="Google Shape;956;p5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5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58" name="Google Shape;958;p54"/>
          <p:cNvSpPr txBox="1"/>
          <p:nvPr>
            <p:ph hasCustomPrompt="1" idx="1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59" name="Google Shape;959;p5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55"/>
          <p:cNvSpPr txBox="1"/>
          <p:nvPr>
            <p:ph type="title"/>
          </p:nvPr>
        </p:nvSpPr>
        <p:spPr>
          <a:xfrm>
            <a:off x="2114388" y="4729300"/>
            <a:ext cx="49152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62" name="Google Shape;962;p55"/>
          <p:cNvSpPr txBox="1"/>
          <p:nvPr>
            <p:ph idx="1" type="subTitle"/>
          </p:nvPr>
        </p:nvSpPr>
        <p:spPr>
          <a:xfrm>
            <a:off x="2114413" y="5367133"/>
            <a:ext cx="4915200" cy="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55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64" name="Google Shape;964;p5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65" name="Google Shape;965;p5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66" name="Google Shape;966;p5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67" name="Google Shape;967;p5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69" name="Google Shape;969;p55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70" name="Google Shape;970;p5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_1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6"/>
          <p:cNvSpPr txBox="1"/>
          <p:nvPr>
            <p:ph type="title"/>
          </p:nvPr>
        </p:nvSpPr>
        <p:spPr>
          <a:xfrm>
            <a:off x="5782075" y="1462007"/>
            <a:ext cx="25704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73" name="Google Shape;973;p56"/>
          <p:cNvSpPr txBox="1"/>
          <p:nvPr>
            <p:ph idx="1" type="subTitle"/>
          </p:nvPr>
        </p:nvSpPr>
        <p:spPr>
          <a:xfrm>
            <a:off x="4751175" y="4190273"/>
            <a:ext cx="36012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4" name="Google Shape;974;p56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75" name="Google Shape;975;p56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76" name="Google Shape;976;p5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77" name="Google Shape;977;p5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78" name="Google Shape;978;p5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5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0" name="Google Shape;980;p56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81" name="Google Shape;981;p5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57"/>
          <p:cNvSpPr txBox="1"/>
          <p:nvPr>
            <p:ph hasCustomPrompt="1" type="title"/>
          </p:nvPr>
        </p:nvSpPr>
        <p:spPr>
          <a:xfrm>
            <a:off x="4426075" y="1095600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4" name="Google Shape;984;p57"/>
          <p:cNvSpPr txBox="1"/>
          <p:nvPr>
            <p:ph idx="1" type="subTitle"/>
          </p:nvPr>
        </p:nvSpPr>
        <p:spPr>
          <a:xfrm>
            <a:off x="4426075" y="2024125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5" name="Google Shape;985;p57"/>
          <p:cNvSpPr txBox="1"/>
          <p:nvPr>
            <p:ph hasCustomPrompt="1" idx="2" type="title"/>
          </p:nvPr>
        </p:nvSpPr>
        <p:spPr>
          <a:xfrm>
            <a:off x="4426075" y="2865998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6" name="Google Shape;986;p57"/>
          <p:cNvSpPr txBox="1"/>
          <p:nvPr>
            <p:ph idx="3" type="subTitle"/>
          </p:nvPr>
        </p:nvSpPr>
        <p:spPr>
          <a:xfrm>
            <a:off x="4426075" y="3794663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57"/>
          <p:cNvSpPr txBox="1"/>
          <p:nvPr>
            <p:ph hasCustomPrompt="1" idx="4" type="title"/>
          </p:nvPr>
        </p:nvSpPr>
        <p:spPr>
          <a:xfrm>
            <a:off x="4426075" y="4636553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8" name="Google Shape;988;p57"/>
          <p:cNvSpPr txBox="1"/>
          <p:nvPr>
            <p:ph idx="5" type="subTitle"/>
          </p:nvPr>
        </p:nvSpPr>
        <p:spPr>
          <a:xfrm>
            <a:off x="4426075" y="5565201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9" name="Google Shape;989;p57"/>
          <p:cNvSpPr txBox="1"/>
          <p:nvPr>
            <p:ph idx="6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90" name="Google Shape;990;p57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91" name="Google Shape;991;p5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92" name="Google Shape;992;p5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93" name="Google Shape;993;p5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5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95" name="Google Shape;995;p57"/>
          <p:cNvSpPr txBox="1"/>
          <p:nvPr>
            <p:ph hasCustomPrompt="1" idx="7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96" name="Google Shape;996;p5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7_1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8"/>
          <p:cNvSpPr txBox="1"/>
          <p:nvPr>
            <p:ph idx="1" type="subTitle"/>
          </p:nvPr>
        </p:nvSpPr>
        <p:spPr>
          <a:xfrm>
            <a:off x="10634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9" name="Google Shape;999;p58"/>
          <p:cNvSpPr txBox="1"/>
          <p:nvPr>
            <p:ph idx="2" type="subTitle"/>
          </p:nvPr>
        </p:nvSpPr>
        <p:spPr>
          <a:xfrm>
            <a:off x="10492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0" name="Google Shape;1000;p58"/>
          <p:cNvSpPr txBox="1"/>
          <p:nvPr>
            <p:ph idx="3" type="subTitle"/>
          </p:nvPr>
        </p:nvSpPr>
        <p:spPr>
          <a:xfrm>
            <a:off x="358295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1" name="Google Shape;1001;p58"/>
          <p:cNvSpPr txBox="1"/>
          <p:nvPr>
            <p:ph idx="4" type="subTitle"/>
          </p:nvPr>
        </p:nvSpPr>
        <p:spPr>
          <a:xfrm>
            <a:off x="356882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2" name="Google Shape;1002;p58"/>
          <p:cNvSpPr txBox="1"/>
          <p:nvPr>
            <p:ph idx="5" type="subTitle"/>
          </p:nvPr>
        </p:nvSpPr>
        <p:spPr>
          <a:xfrm>
            <a:off x="61025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3" name="Google Shape;1003;p58"/>
          <p:cNvSpPr txBox="1"/>
          <p:nvPr>
            <p:ph idx="6" type="subTitle"/>
          </p:nvPr>
        </p:nvSpPr>
        <p:spPr>
          <a:xfrm>
            <a:off x="60883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4" name="Google Shape;1004;p5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5" name="Google Shape;1005;p58"/>
          <p:cNvSpPr txBox="1"/>
          <p:nvPr>
            <p:ph hasCustomPrompt="1" idx="7" type="title"/>
          </p:nvPr>
        </p:nvSpPr>
        <p:spPr>
          <a:xfrm>
            <a:off x="9110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6" name="Google Shape;1006;p58"/>
          <p:cNvSpPr txBox="1"/>
          <p:nvPr>
            <p:ph hasCustomPrompt="1" idx="8" type="title"/>
          </p:nvPr>
        </p:nvSpPr>
        <p:spPr>
          <a:xfrm>
            <a:off x="343055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7" name="Google Shape;1007;p58"/>
          <p:cNvSpPr txBox="1"/>
          <p:nvPr>
            <p:ph hasCustomPrompt="1" idx="9" type="title"/>
          </p:nvPr>
        </p:nvSpPr>
        <p:spPr>
          <a:xfrm>
            <a:off x="59501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8" name="Google Shape;1008;p58"/>
          <p:cNvSpPr txBox="1"/>
          <p:nvPr>
            <p:ph idx="1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09" name="Google Shape;1009;p5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10" name="Google Shape;1010;p5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11" name="Google Shape;1011;p5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12" name="Google Shape;1012;p5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5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14" name="Google Shape;1014;p58"/>
          <p:cNvSpPr txBox="1"/>
          <p:nvPr>
            <p:ph hasCustomPrompt="1" idx="1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15" name="Google Shape;1015;p5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9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018" name="Google Shape;1018;p59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19" name="Google Shape;1019;p5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20" name="Google Shape;1020;p5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21" name="Google Shape;1021;p5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22" name="Google Shape;1022;p5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5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24" name="Google Shape;1024;p59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25" name="Google Shape;1025;p5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0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028" name="Google Shape;1028;p6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29" name="Google Shape;1029;p6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30" name="Google Shape;1030;p6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31" name="Google Shape;1031;p6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32" name="Google Shape;1032;p6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6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34" name="Google Shape;1034;p60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35" name="Google Shape;1035;p6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 1">
  <p:cSld name="TITLE_2_1_2_1"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</a:t>
            </a: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46" name="Google Shape;14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1"/>
          <p:cNvSpPr txBox="1"/>
          <p:nvPr>
            <p:ph type="title"/>
          </p:nvPr>
        </p:nvSpPr>
        <p:spPr>
          <a:xfrm>
            <a:off x="814950" y="926333"/>
            <a:ext cx="38565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038" name="Google Shape;1038;p61"/>
          <p:cNvSpPr txBox="1"/>
          <p:nvPr>
            <p:ph idx="1" type="subTitle"/>
          </p:nvPr>
        </p:nvSpPr>
        <p:spPr>
          <a:xfrm>
            <a:off x="814950" y="2005639"/>
            <a:ext cx="3856500" cy="15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9" name="Google Shape;1039;p61"/>
          <p:cNvSpPr txBox="1"/>
          <p:nvPr/>
        </p:nvSpPr>
        <p:spPr>
          <a:xfrm>
            <a:off x="856800" y="4805067"/>
            <a:ext cx="37728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40" name="Google Shape;1040;p61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41" name="Google Shape;1041;p6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42" name="Google Shape;1042;p6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43" name="Google Shape;1043;p6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44" name="Google Shape;1044;p6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6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46" name="Google Shape;1046;p61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47" name="Google Shape;1047;p6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62"/>
          <p:cNvGrpSpPr/>
          <p:nvPr/>
        </p:nvGrpSpPr>
        <p:grpSpPr>
          <a:xfrm>
            <a:off x="1787300" y="5543051"/>
            <a:ext cx="1299300" cy="701582"/>
            <a:chOff x="7243875" y="3780983"/>
            <a:chExt cx="1299300" cy="526200"/>
          </a:xfrm>
        </p:grpSpPr>
        <p:grpSp>
          <p:nvGrpSpPr>
            <p:cNvPr id="1050" name="Google Shape;1050;p6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51" name="Google Shape;1051;p6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6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6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4" name="Google Shape;1054;p6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55" name="Google Shape;1055;p6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6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6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58" name="Google Shape;1058;p62"/>
          <p:cNvGrpSpPr/>
          <p:nvPr/>
        </p:nvGrpSpPr>
        <p:grpSpPr>
          <a:xfrm>
            <a:off x="7145837" y="3612888"/>
            <a:ext cx="1016876" cy="1355800"/>
            <a:chOff x="5143612" y="760610"/>
            <a:chExt cx="1016876" cy="1016876"/>
          </a:xfrm>
        </p:grpSpPr>
        <p:grpSp>
          <p:nvGrpSpPr>
            <p:cNvPr id="1059" name="Google Shape;1059;p62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60" name="Google Shape;1060;p62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61" name="Google Shape;1061;p62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62" name="Google Shape;1062;p62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3" name="Google Shape;1063;p62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64" name="Google Shape;1064;p62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5" name="Google Shape;1065;p62"/>
          <p:cNvGrpSpPr/>
          <p:nvPr/>
        </p:nvGrpSpPr>
        <p:grpSpPr>
          <a:xfrm rot="5400000">
            <a:off x="6659122" y="4339391"/>
            <a:ext cx="2517220" cy="1543826"/>
            <a:chOff x="3337500" y="1640525"/>
            <a:chExt cx="3773378" cy="3085800"/>
          </a:xfrm>
        </p:grpSpPr>
        <p:sp>
          <p:nvSpPr>
            <p:cNvPr id="1066" name="Google Shape;1066;p6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6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6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9" name="Google Shape;1069;p62"/>
          <p:cNvGrpSpPr/>
          <p:nvPr/>
        </p:nvGrpSpPr>
        <p:grpSpPr>
          <a:xfrm>
            <a:off x="2066346" y="5154201"/>
            <a:ext cx="1887821" cy="2058537"/>
            <a:chOff x="3337500" y="1640525"/>
            <a:chExt cx="3773378" cy="3085800"/>
          </a:xfrm>
        </p:grpSpPr>
        <p:sp>
          <p:nvSpPr>
            <p:cNvPr id="1070" name="Google Shape;1070;p6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6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6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3" name="Google Shape;1073;p62"/>
          <p:cNvGrpSpPr/>
          <p:nvPr/>
        </p:nvGrpSpPr>
        <p:grpSpPr>
          <a:xfrm>
            <a:off x="518444" y="5120089"/>
            <a:ext cx="1629012" cy="743649"/>
            <a:chOff x="1495750" y="4075540"/>
            <a:chExt cx="1804200" cy="617700"/>
          </a:xfrm>
        </p:grpSpPr>
        <p:sp>
          <p:nvSpPr>
            <p:cNvPr id="1074" name="Google Shape;1074;p62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62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62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1077" name="Google Shape;1077;p62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78" name="Google Shape;1078;p6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79" name="Google Shape;1079;p6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80" name="Google Shape;1080;p6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81" name="Google Shape;1081;p6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6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83" name="Google Shape;1083;p62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84" name="Google Shape;1084;p6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63"/>
          <p:cNvGrpSpPr/>
          <p:nvPr/>
        </p:nvGrpSpPr>
        <p:grpSpPr>
          <a:xfrm>
            <a:off x="1171744" y="536389"/>
            <a:ext cx="1629012" cy="743649"/>
            <a:chOff x="1495750" y="4075540"/>
            <a:chExt cx="1804200" cy="617700"/>
          </a:xfrm>
        </p:grpSpPr>
        <p:sp>
          <p:nvSpPr>
            <p:cNvPr id="1087" name="Google Shape;1087;p63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63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63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090" name="Google Shape;1090;p63"/>
          <p:cNvGrpSpPr/>
          <p:nvPr/>
        </p:nvGrpSpPr>
        <p:grpSpPr>
          <a:xfrm>
            <a:off x="378763" y="878685"/>
            <a:ext cx="1299300" cy="701582"/>
            <a:chOff x="7243875" y="3780983"/>
            <a:chExt cx="1299300" cy="526200"/>
          </a:xfrm>
        </p:grpSpPr>
        <p:grpSp>
          <p:nvGrpSpPr>
            <p:cNvPr id="1091" name="Google Shape;1091;p6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92" name="Google Shape;1092;p6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6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6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5" name="Google Shape;1095;p6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96" name="Google Shape;1096;p6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6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6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99" name="Google Shape;1099;p63"/>
          <p:cNvGrpSpPr/>
          <p:nvPr/>
        </p:nvGrpSpPr>
        <p:grpSpPr>
          <a:xfrm>
            <a:off x="7792337" y="2751054"/>
            <a:ext cx="1016876" cy="1355800"/>
            <a:chOff x="5143612" y="760610"/>
            <a:chExt cx="1016876" cy="1016876"/>
          </a:xfrm>
        </p:grpSpPr>
        <p:grpSp>
          <p:nvGrpSpPr>
            <p:cNvPr id="1100" name="Google Shape;1100;p6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101" name="Google Shape;1101;p6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02" name="Google Shape;1102;p6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103" name="Google Shape;1103;p6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4" name="Google Shape;1104;p6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105" name="Google Shape;1105;p6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6" name="Google Shape;1106;p63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107" name="Google Shape;1107;p6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108" name="Google Shape;1108;p6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109" name="Google Shape;1109;p6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110" name="Google Shape;1110;p6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6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2" name="Google Shape;1112;p63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113" name="Google Shape;1113;p6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 1">
  <p:cSld name="TITLE_AND_BODY_1_5_1"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64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16" name="Google Shape;1116;p6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6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6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0" name="Google Shape;1120;p64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1" name="Google Shape;1121;p64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64"/>
          <p:cNvSpPr txBox="1"/>
          <p:nvPr/>
        </p:nvSpPr>
        <p:spPr>
          <a:xfrm>
            <a:off x="199920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23" name="Google Shape;1123;p64"/>
          <p:cNvPicPr preferRelativeResize="0"/>
          <p:nvPr/>
        </p:nvPicPr>
        <p:blipFill rotWithShape="1">
          <a:blip r:embed="rId2">
            <a:alphaModFix/>
          </a:blip>
          <a:srcRect b="0" l="21667" r="12473" t="0"/>
          <a:stretch/>
        </p:blipFill>
        <p:spPr>
          <a:xfrm flipH="1">
            <a:off x="0" y="2512950"/>
            <a:ext cx="1999200" cy="3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2">
  <p:cSld name="TITLE_AND_BODY_1_7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6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資訊圖表敘事力 112-1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6" name="Google Shape;1126;p65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6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8" name="Google Shape;1128;p6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29" name="Google Shape;1129;p6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6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6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33" name="Google Shape;1133;p65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134" name="Google Shape;1134;p6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6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6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7" name="Google Shape;1137;p65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138" name="Google Shape;1138;p65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39" name="Google Shape;1139;p65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65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65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42" name="Google Shape;1142;p65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43" name="Google Shape;1143;p65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65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65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4">
  <p:cSld name="TITLE_AND_BODY_1_8"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6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48" name="Google Shape;1148;p6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0" name="Google Shape;1150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51" name="Google Shape;1151;p6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6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6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55" name="Google Shape;1155;p6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156" name="Google Shape;1156;p6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6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6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9" name="Google Shape;1159;p6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160" name="Google Shape;1160;p6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61" name="Google Shape;1161;p6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6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6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4" name="Google Shape;1164;p6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65" name="Google Shape;1165;p6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6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6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6">
  <p:cSld name="TITLE_AND_BODY_1_9"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6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70" name="Google Shape;1170;p6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6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2" name="Google Shape;1172;p6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73" name="Google Shape;1173;p6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6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6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77" name="Google Shape;1177;p6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178" name="Google Shape;1178;p6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6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6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1" name="Google Shape;1181;p6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182" name="Google Shape;1182;p6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83" name="Google Shape;1183;p6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6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6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6" name="Google Shape;1186;p6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87" name="Google Shape;1187;p6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6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6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7">
  <p:cSld name="TITLE_AND_BODY_1_10"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6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92" name="Google Shape;1192;p6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6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4" name="Google Shape;1194;p6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95" name="Google Shape;1195;p6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6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6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99" name="Google Shape;1199;p6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00" name="Google Shape;1200;p6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6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6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3" name="Google Shape;1203;p6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04" name="Google Shape;1204;p6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05" name="Google Shape;1205;p6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6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6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8" name="Google Shape;1208;p6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209" name="Google Shape;1209;p6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6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6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3">
  <p:cSld name="TITLE_AND_BODY_1_4_3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69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6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5" name="Google Shape;1215;p6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16" name="Google Shape;1216;p6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6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6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20" name="Google Shape;1220;p6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8">
  <p:cSld name="TITLE_AND_BODY_1_11"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7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23" name="Google Shape;1223;p7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7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5" name="Google Shape;1225;p7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26" name="Google Shape;1226;p7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7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7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0" name="Google Shape;1230;p7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31" name="Google Shape;1231;p7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4" name="Google Shape;1234;p7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35" name="Google Shape;1235;p7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36" name="Google Shape;1236;p7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7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7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9" name="Google Shape;1239;p7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240" name="Google Shape;1240;p7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7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7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2">
  <p:cSld name="TITLE_2_1_1">
    <p:bg>
      <p:bgPr>
        <a:solidFill>
          <a:srgbClr val="FF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8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1" name="Google Shape;151;p8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6" name="Google Shape;156;p8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9">
  <p:cSld name="TITLE_AND_BODY_1_12"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7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45" name="Google Shape;1245;p7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7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47" name="Google Shape;1247;p7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48" name="Google Shape;1248;p7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7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7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Google Shape;1251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52" name="Google Shape;1252;p7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53" name="Google Shape;1253;p7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7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7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6" name="Google Shape;1256;p7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57" name="Google Shape;1257;p7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58" name="Google Shape;1258;p7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7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7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1" name="Google Shape;1261;p7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262" name="Google Shape;1262;p7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7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7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>
  <p:cSld name="TITLE_1">
    <p:bg>
      <p:bgPr>
        <a:solidFill>
          <a:srgbClr val="FFFF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0" name="Google Shape;160;p9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1" name="Google Shape;161;p9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4" name="Google Shape;164;p9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2">
  <p:cSld name="CUSTOM_9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>
            <p:ph idx="1" type="subTitle"/>
          </p:nvPr>
        </p:nvSpPr>
        <p:spPr>
          <a:xfrm>
            <a:off x="734150" y="4261625"/>
            <a:ext cx="35766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0"/>
          <p:cNvSpPr/>
          <p:nvPr/>
        </p:nvSpPr>
        <p:spPr>
          <a:xfrm>
            <a:off x="539050" y="3426213"/>
            <a:ext cx="3994800" cy="744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0"/>
          <p:cNvSpPr txBox="1"/>
          <p:nvPr>
            <p:ph type="title"/>
          </p:nvPr>
        </p:nvSpPr>
        <p:spPr>
          <a:xfrm>
            <a:off x="745650" y="3453375"/>
            <a:ext cx="35766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70" name="Google Shape;170;p1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1" name="Google Shape;171;p10"/>
          <p:cNvGrpSpPr/>
          <p:nvPr/>
        </p:nvGrpSpPr>
        <p:grpSpPr>
          <a:xfrm>
            <a:off x="1906454" y="948923"/>
            <a:ext cx="1681813" cy="1681813"/>
            <a:chOff x="2589036" y="988300"/>
            <a:chExt cx="1101600" cy="1101600"/>
          </a:xfrm>
        </p:grpSpPr>
        <p:sp>
          <p:nvSpPr>
            <p:cNvPr id="172" name="Google Shape;172;p10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BDC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" name="Google Shape;175;p10"/>
          <p:cNvPicPr preferRelativeResize="0"/>
          <p:nvPr/>
        </p:nvPicPr>
        <p:blipFill rotWithShape="1">
          <a:blip r:embed="rId2">
            <a:alphaModFix/>
          </a:blip>
          <a:srcRect b="0" l="16711" r="16711" t="0"/>
          <a:stretch/>
        </p:blipFill>
        <p:spPr>
          <a:xfrm>
            <a:off x="4975456" y="2385485"/>
            <a:ext cx="35145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10"/>
          <p:cNvSpPr/>
          <p:nvPr/>
        </p:nvSpPr>
        <p:spPr>
          <a:xfrm>
            <a:off x="4868450" y="2284137"/>
            <a:ext cx="35193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2578069" y="5591878"/>
            <a:ext cx="1629012" cy="557721"/>
            <a:chOff x="1495750" y="4075540"/>
            <a:chExt cx="1804200" cy="617700"/>
          </a:xfrm>
        </p:grpSpPr>
        <p:sp>
          <p:nvSpPr>
            <p:cNvPr id="178" name="Google Shape;178;p10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rgbClr val="00CE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latin typeface="Outfit"/>
                  <a:ea typeface="Outfit"/>
                  <a:cs typeface="Outfit"/>
                  <a:sym typeface="Outfit"/>
                </a:rPr>
                <a:t>111</a:t>
              </a:r>
              <a:endParaRPr b="1" sz="1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81" name="Google Shape;181;p10"/>
          <p:cNvGrpSpPr/>
          <p:nvPr/>
        </p:nvGrpSpPr>
        <p:grpSpPr>
          <a:xfrm rot="5400000">
            <a:off x="3866371" y="4513068"/>
            <a:ext cx="1887821" cy="1543826"/>
            <a:chOff x="3337500" y="1640525"/>
            <a:chExt cx="3773378" cy="3085800"/>
          </a:xfrm>
        </p:grpSpPr>
        <p:sp>
          <p:nvSpPr>
            <p:cNvPr id="182" name="Google Shape;182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" name="Google Shape;185;p10"/>
          <p:cNvGrpSpPr/>
          <p:nvPr/>
        </p:nvGrpSpPr>
        <p:grpSpPr>
          <a:xfrm>
            <a:off x="3333921" y="1385518"/>
            <a:ext cx="1887821" cy="1543826"/>
            <a:chOff x="3337500" y="1640525"/>
            <a:chExt cx="3773378" cy="3085800"/>
          </a:xfrm>
        </p:grpSpPr>
        <p:sp>
          <p:nvSpPr>
            <p:cNvPr id="186" name="Google Shape;186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" name="Google Shape;189;p10"/>
          <p:cNvGrpSpPr/>
          <p:nvPr/>
        </p:nvGrpSpPr>
        <p:grpSpPr>
          <a:xfrm>
            <a:off x="7252825" y="5189746"/>
            <a:ext cx="1299300" cy="526200"/>
            <a:chOff x="7243875" y="3780983"/>
            <a:chExt cx="1299300" cy="526200"/>
          </a:xfrm>
        </p:grpSpPr>
        <p:grpSp>
          <p:nvGrpSpPr>
            <p:cNvPr id="190" name="Google Shape;190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91" name="Google Shape;191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5DB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95" name="Google Shape;195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8" name="Google Shape;198;p10"/>
          <p:cNvGrpSpPr/>
          <p:nvPr/>
        </p:nvGrpSpPr>
        <p:grpSpPr>
          <a:xfrm>
            <a:off x="4301862" y="3074997"/>
            <a:ext cx="1016876" cy="1016875"/>
            <a:chOff x="5143612" y="760610"/>
            <a:chExt cx="1016876" cy="1016876"/>
          </a:xfrm>
        </p:grpSpPr>
        <p:grpSp>
          <p:nvGrpSpPr>
            <p:cNvPr id="199" name="Google Shape;199;p10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200" name="Google Shape;200;p10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1" name="Google Shape;201;p10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202" name="Google Shape;202;p10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BDC5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04" name="Google Shape;204;p10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5" name="Google Shape;205;p10"/>
          <p:cNvGrpSpPr/>
          <p:nvPr/>
        </p:nvGrpSpPr>
        <p:grpSpPr>
          <a:xfrm>
            <a:off x="7810860" y="2655348"/>
            <a:ext cx="876600" cy="876600"/>
            <a:chOff x="3500010" y="4452260"/>
            <a:chExt cx="876600" cy="876600"/>
          </a:xfrm>
        </p:grpSpPr>
        <p:sp>
          <p:nvSpPr>
            <p:cNvPr id="206" name="Google Shape;206;p10"/>
            <p:cNvSpPr/>
            <p:nvPr/>
          </p:nvSpPr>
          <p:spPr>
            <a:xfrm>
              <a:off x="3500010" y="4452260"/>
              <a:ext cx="876600" cy="87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3636125" y="4605250"/>
              <a:ext cx="635700" cy="635700"/>
            </a:xfrm>
            <a:prstGeom prst="ellipse">
              <a:avLst/>
            </a:prstGeom>
            <a:solidFill>
              <a:srgbClr val="ED8E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3597738" y="4556125"/>
              <a:ext cx="635700" cy="635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9" name="Google Shape;209;p10"/>
            <p:cNvGrpSpPr/>
            <p:nvPr/>
          </p:nvGrpSpPr>
          <p:grpSpPr>
            <a:xfrm>
              <a:off x="3796302" y="4764950"/>
              <a:ext cx="231557" cy="229296"/>
              <a:chOff x="3953225" y="3952350"/>
              <a:chExt cx="380225" cy="376513"/>
            </a:xfrm>
          </p:grpSpPr>
          <p:sp>
            <p:nvSpPr>
              <p:cNvPr id="210" name="Google Shape;210;p10"/>
              <p:cNvSpPr/>
              <p:nvPr/>
            </p:nvSpPr>
            <p:spPr>
              <a:xfrm>
                <a:off x="4215850" y="3952363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0"/>
              <p:cNvSpPr/>
              <p:nvPr/>
            </p:nvSpPr>
            <p:spPr>
              <a:xfrm flipH="1">
                <a:off x="3953225" y="3952350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2" name="Google Shape;212;p10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13" name="Google Shape;213;p10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14" name="Google Shape;214;p1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15" name="Google Shape;215;p1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0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2" name="Google Shape;222;p10"/>
          <p:cNvSpPr txBox="1"/>
          <p:nvPr>
            <p:ph idx="4" type="subTitle"/>
          </p:nvPr>
        </p:nvSpPr>
        <p:spPr>
          <a:xfrm>
            <a:off x="2070000" y="1134950"/>
            <a:ext cx="12177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6300"/>
              <a:buFont typeface="Outfit"/>
              <a:buNone/>
              <a:defRPr b="1" sz="63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1" Type="http://schemas.openxmlformats.org/officeDocument/2006/relationships/theme" Target="../theme/theme1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hyperlink" Target="mailto:chenyt@tku.edu.tw" TargetMode="External"/><Relationship Id="rId6" Type="http://schemas.openxmlformats.org/officeDocument/2006/relationships/hyperlink" Target="http://l.pulipuli.info/24/tku/lib" TargetMode="External"/><Relationship Id="rId7" Type="http://schemas.openxmlformats.org/officeDocument/2006/relationships/image" Target="../media/image16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hyperlink" Target="https://ar-code.com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Relationship Id="rId4" Type="http://schemas.openxmlformats.org/officeDocument/2006/relationships/image" Target="../media/image34.png"/><Relationship Id="rId5" Type="http://schemas.openxmlformats.org/officeDocument/2006/relationships/image" Target="../media/image47.png"/><Relationship Id="rId6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hyperlink" Target="https://l.pulipuli.info/24/xr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l.pulipuli.info/24/tku/lib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47.png"/><Relationship Id="rId6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34.png"/><Relationship Id="rId5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975" y="1671900"/>
            <a:ext cx="3765300" cy="3765300"/>
          </a:xfrm>
          <a:prstGeom prst="ellipse">
            <a:avLst/>
          </a:prstGeom>
          <a:noFill/>
          <a:ln cap="flat" cmpd="sng" w="9525">
            <a:solidFill>
              <a:srgbClr val="32323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0" name="Google Shape;1270;p72"/>
          <p:cNvSpPr/>
          <p:nvPr/>
        </p:nvSpPr>
        <p:spPr>
          <a:xfrm>
            <a:off x="4536975" y="1557249"/>
            <a:ext cx="3723300" cy="392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1" name="Google Shape;127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200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72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當數位典藏</a:t>
            </a:r>
            <a:endParaRPr sz="3500"/>
          </a:p>
          <a:p>
            <a:pPr indent="0" lvl="0" marL="0" rtl="0" algn="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500"/>
              <a:t>走進元宇宙</a:t>
            </a:r>
            <a:endParaRPr sz="3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2300"/>
              <a:t>數位化與延展實境工作坊</a:t>
            </a:r>
            <a:endParaRPr sz="23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TW" sz="2300"/>
              <a:t>Part 1</a:t>
            </a:r>
            <a:endParaRPr sz="2300"/>
          </a:p>
        </p:txBody>
      </p:sp>
      <p:sp>
        <p:nvSpPr>
          <p:cNvPr id="1273" name="Google Shape;1273;p72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淡江資圖系 陳勇汀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/>
              <a:t>  </a:t>
            </a:r>
            <a:endParaRPr/>
          </a:p>
        </p:txBody>
      </p:sp>
      <p:sp>
        <p:nvSpPr>
          <p:cNvPr id="1274" name="Google Shape;1274;p72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112-2</a:t>
            </a:r>
            <a:endParaRPr/>
          </a:p>
        </p:txBody>
      </p:sp>
      <p:grpSp>
        <p:nvGrpSpPr>
          <p:cNvPr id="1275" name="Google Shape;1275;p72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1276" name="Google Shape;1276;p7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7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7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9" name="Google Shape;1279;p72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1280" name="Google Shape;1280;p7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7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7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3" name="Google Shape;1283;p72"/>
          <p:cNvGrpSpPr/>
          <p:nvPr/>
        </p:nvGrpSpPr>
        <p:grpSpPr>
          <a:xfrm>
            <a:off x="1903929" y="530775"/>
            <a:ext cx="4222435" cy="692401"/>
            <a:chOff x="2460779" y="433075"/>
            <a:chExt cx="4222435" cy="692401"/>
          </a:xfrm>
        </p:grpSpPr>
        <p:sp>
          <p:nvSpPr>
            <p:cNvPr id="1284" name="Google Shape;1284;p72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285" name="Google Shape;1285;p72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6"/>
                </a:rPr>
                <a:t>http://l.pulipuli.info/24/tku/lib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286" name="Google Shape;1286;p72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1287" name="Google Shape;1287;p72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288" name="Google Shape;1288;p72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72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290" name="Google Shape;1290;p7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1" name="Google Shape;1291;p72"/>
          <p:cNvGrpSpPr/>
          <p:nvPr/>
        </p:nvGrpSpPr>
        <p:grpSpPr>
          <a:xfrm>
            <a:off x="7657573" y="1411450"/>
            <a:ext cx="896702" cy="946164"/>
            <a:chOff x="7809973" y="2554450"/>
            <a:chExt cx="896702" cy="946164"/>
          </a:xfrm>
        </p:grpSpPr>
        <p:grpSp>
          <p:nvGrpSpPr>
            <p:cNvPr id="1292" name="Google Shape;1292;p72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1293" name="Google Shape;1293;p72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72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72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296" name="Google Shape;1296;p72"/>
            <p:cNvCxnSpPr>
              <a:endCxn id="1295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7" name="Google Shape;1297;p72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98" name="Google Shape;1298;p72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9" name="Google Shape;1299;p72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1300" name="Google Shape;1300;p72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1301" name="Google Shape;1301;p7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1302" name="Google Shape;1302;p7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3" name="Google Shape;1303;p7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4" name="Google Shape;1304;p7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05" name="Google Shape;1305;p7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1306" name="Google Shape;1306;p7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7" name="Google Shape;1307;p7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8" name="Google Shape;1308;p7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1309" name="Google Shape;1309;p7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8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8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平面文件掃描 (1/2)</a:t>
            </a:r>
            <a:endParaRPr/>
          </a:p>
        </p:txBody>
      </p:sp>
      <p:sp>
        <p:nvSpPr>
          <p:cNvPr id="1413" name="Google Shape;1413;p8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14" name="Google Shape;141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8110"/>
            <a:ext cx="9143999" cy="514938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8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8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切換到Flat Single Page。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將待掃描的文件放在黑色墊子中間。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檢查電腦預覽畫面，確認黃色掃描框有框住你要掃描的文件。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調整文件的角度，觀察黃色掃描框追蹤文件範圍的過程。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掃描。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/>
            </a:pPr>
            <a:r>
              <a:rPr lang="zh-TW"/>
              <a:t>在文件夾找到掃描完成的圖片。</a:t>
            </a:r>
            <a:endParaRPr/>
          </a:p>
        </p:txBody>
      </p:sp>
      <p:sp>
        <p:nvSpPr>
          <p:cNvPr id="1421" name="Google Shape;1421;p8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平面文件掃描 (2/2)</a:t>
            </a:r>
            <a:endParaRPr/>
          </a:p>
        </p:txBody>
      </p:sp>
      <p:sp>
        <p:nvSpPr>
          <p:cNvPr id="1422" name="Google Shape;1422;p8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23" name="Google Shape;1423;p8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8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p8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書籍掃描 (1/2)</a:t>
            </a:r>
            <a:endParaRPr/>
          </a:p>
        </p:txBody>
      </p:sp>
      <p:sp>
        <p:nvSpPr>
          <p:cNvPr id="1430" name="Google Shape;1430;p8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31" name="Google Shape;143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5935"/>
            <a:ext cx="9143999" cy="51493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8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8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切換到Facing Pages。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將待掃描的書本放在黑色墊子中，書籍裝訂線需與虛線對齊。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如果書本會翹起來，請使用黃色的FingerCot來壓書。黑色邊緣需與書本邊緣對齊。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掃描書本。</a:t>
            </a:r>
            <a:endParaRPr u="sng"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/>
            </a:pPr>
            <a:r>
              <a:rPr lang="zh-TW"/>
              <a:t>在文件夾找到掃描完成的圖片。</a:t>
            </a:r>
            <a:endParaRPr/>
          </a:p>
        </p:txBody>
      </p:sp>
      <p:sp>
        <p:nvSpPr>
          <p:cNvPr id="1438" name="Google Shape;1438;p8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書籍掃描 (2/2)</a:t>
            </a:r>
            <a:endParaRPr/>
          </a:p>
        </p:txBody>
      </p:sp>
      <p:sp>
        <p:nvSpPr>
          <p:cNvPr id="1439" name="Google Shape;1439;p8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40" name="Google Shape;1440;p8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8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85"/>
          <p:cNvSpPr txBox="1"/>
          <p:nvPr>
            <p:ph type="title"/>
          </p:nvPr>
        </p:nvSpPr>
        <p:spPr>
          <a:xfrm>
            <a:off x="1417750" y="3084150"/>
            <a:ext cx="42270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活動照片</a:t>
            </a:r>
            <a:endParaRPr/>
          </a:p>
        </p:txBody>
      </p:sp>
      <p:sp>
        <p:nvSpPr>
          <p:cNvPr id="1447" name="Google Shape;1447;p8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48" name="Google Shape;1448;p85"/>
          <p:cNvPicPr preferRelativeResize="0"/>
          <p:nvPr/>
        </p:nvPicPr>
        <p:blipFill rotWithShape="1">
          <a:blip r:embed="rId3">
            <a:alphaModFix/>
          </a:blip>
          <a:srcRect b="0" l="0" r="31968" t="0"/>
          <a:stretch/>
        </p:blipFill>
        <p:spPr>
          <a:xfrm>
            <a:off x="5644800" y="0"/>
            <a:ext cx="349919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8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86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立體數位化</a:t>
            </a:r>
            <a:endParaRPr/>
          </a:p>
        </p:txBody>
      </p:sp>
      <p:pic>
        <p:nvPicPr>
          <p:cNvPr id="1455" name="Google Shape;145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7874" y="980833"/>
            <a:ext cx="5722726" cy="54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8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57" name="Google Shape;1457;p86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REVOPOINT POP3 </a:t>
            </a:r>
            <a:br>
              <a:rPr lang="zh-TW"/>
            </a:br>
            <a:r>
              <a:rPr lang="zh-TW"/>
              <a:t>3D全彩掃描儀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24,500 NTD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87"/>
          <p:cNvSpPr txBox="1"/>
          <p:nvPr>
            <p:ph idx="1" type="body"/>
          </p:nvPr>
        </p:nvSpPr>
        <p:spPr>
          <a:xfrm>
            <a:off x="715550" y="3663448"/>
            <a:ext cx="7713000" cy="24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全彩高精度掃描機：掃描後可直接建立3D模型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可攜式掃描器：可接手機、行動電源供電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大小物件皆可掃描：最小5公分，大至50cm皆可掃描。甚至可以手持掃描人臉。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缺點：實體掃描後仍需專業3D建模修正無法掃描的部分</a:t>
            </a:r>
            <a:endParaRPr/>
          </a:p>
        </p:txBody>
      </p:sp>
      <p:sp>
        <p:nvSpPr>
          <p:cNvPr id="1463" name="Google Shape;1463;p8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REVOPOINT POP3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3D全彩掃描儀</a:t>
            </a:r>
            <a:endParaRPr/>
          </a:p>
        </p:txBody>
      </p:sp>
      <p:sp>
        <p:nvSpPr>
          <p:cNvPr id="1464" name="Google Shape;1464;p8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65" name="Google Shape;1465;p87"/>
          <p:cNvPicPr preferRelativeResize="0"/>
          <p:nvPr/>
        </p:nvPicPr>
        <p:blipFill rotWithShape="1">
          <a:blip r:embed="rId3">
            <a:alphaModFix/>
          </a:blip>
          <a:srcRect b="17072" l="0" r="0" t="18915"/>
          <a:stretch/>
        </p:blipFill>
        <p:spPr>
          <a:xfrm>
            <a:off x="1247938" y="1341325"/>
            <a:ext cx="6648332" cy="21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8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88"/>
          <p:cNvSpPr txBox="1"/>
          <p:nvPr>
            <p:ph idx="1" type="body"/>
          </p:nvPr>
        </p:nvSpPr>
        <p:spPr>
          <a:xfrm>
            <a:off x="715550" y="3800223"/>
            <a:ext cx="7713000" cy="22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將待掃描的物品放置轉檯的中心，要小心不要讓它在旋轉時跌落。</a:t>
            </a:r>
            <a:endParaRPr/>
          </a:p>
        </p:txBody>
      </p:sp>
      <p:sp>
        <p:nvSpPr>
          <p:cNvPr id="1472" name="Google Shape;1472;p8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立體物件掃描 (1/2)</a:t>
            </a:r>
            <a:endParaRPr/>
          </a:p>
        </p:txBody>
      </p:sp>
      <p:sp>
        <p:nvSpPr>
          <p:cNvPr id="1473" name="Google Shape;1473;p8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74" name="Google Shape;14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937" y="1341325"/>
            <a:ext cx="4726333" cy="237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8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89"/>
          <p:cNvSpPr txBox="1"/>
          <p:nvPr>
            <p:ph idx="1" type="body"/>
          </p:nvPr>
        </p:nvSpPr>
        <p:spPr>
          <a:xfrm>
            <a:off x="715550" y="3702548"/>
            <a:ext cx="7713000" cy="23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2"/>
            </a:pPr>
            <a:r>
              <a:rPr lang="zh-TW"/>
              <a:t>調整轉檯跟掃描機的位置。確保待掃描的物件能在預覽畫面完整顯示，距離在Good或Excellent。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2"/>
            </a:pPr>
            <a:r>
              <a:rPr lang="zh-TW"/>
              <a:t>確認好後按下開始掃描。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 startAt="2"/>
            </a:pPr>
            <a:r>
              <a:rPr lang="zh-TW"/>
              <a:t>至少掃描一圈之後就算是掃描完成，大約2分鐘。完成後在APP按下停止。</a:t>
            </a:r>
            <a:endParaRPr/>
          </a:p>
        </p:txBody>
      </p:sp>
      <p:sp>
        <p:nvSpPr>
          <p:cNvPr id="1481" name="Google Shape;1481;p8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立體物件掃描 (2/2)</a:t>
            </a:r>
            <a:endParaRPr/>
          </a:p>
        </p:txBody>
      </p:sp>
      <p:sp>
        <p:nvSpPr>
          <p:cNvPr id="1482" name="Google Shape;1482;p8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83" name="Google Shape;14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964" y="1341317"/>
            <a:ext cx="4754273" cy="2205883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8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90"/>
          <p:cNvSpPr txBox="1"/>
          <p:nvPr>
            <p:ph idx="1" type="body"/>
          </p:nvPr>
        </p:nvSpPr>
        <p:spPr>
          <a:xfrm>
            <a:off x="715550" y="3770473"/>
            <a:ext cx="7713000" cy="23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/>
            </a:pPr>
            <a:r>
              <a:rPr lang="zh-TW"/>
              <a:t>進入「模型庫」。</a:t>
            </a:r>
            <a:endParaRPr/>
          </a:p>
        </p:txBody>
      </p:sp>
      <p:sp>
        <p:nvSpPr>
          <p:cNvPr id="1490" name="Google Shape;1490;p9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建立立體模型 (1/2)</a:t>
            </a:r>
            <a:endParaRPr/>
          </a:p>
        </p:txBody>
      </p:sp>
      <p:sp>
        <p:nvSpPr>
          <p:cNvPr id="1491" name="Google Shape;1491;p9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92" name="Google Shape;14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8988" y="1207825"/>
            <a:ext cx="5166024" cy="2393328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9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p73"/>
          <p:cNvPicPr preferRelativeResize="0"/>
          <p:nvPr/>
        </p:nvPicPr>
        <p:blipFill rotWithShape="1">
          <a:blip r:embed="rId3">
            <a:alphaModFix/>
          </a:blip>
          <a:srcRect b="65262" l="31170" r="28919" t="10745"/>
          <a:stretch/>
        </p:blipFill>
        <p:spPr>
          <a:xfrm>
            <a:off x="803400" y="455175"/>
            <a:ext cx="27792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5" name="Google Shape;1315;p73"/>
          <p:cNvSpPr/>
          <p:nvPr/>
        </p:nvSpPr>
        <p:spPr>
          <a:xfrm>
            <a:off x="670073" y="352408"/>
            <a:ext cx="29124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73"/>
          <p:cNvSpPr txBox="1"/>
          <p:nvPr/>
        </p:nvSpPr>
        <p:spPr>
          <a:xfrm>
            <a:off x="638250" y="3792950"/>
            <a:ext cx="31095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淡江</a:t>
            </a:r>
            <a:r>
              <a:rPr lang="zh-TW" sz="19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大學資訊與圖書館學系</a:t>
            </a:r>
            <a:endParaRPr sz="19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助理教授</a:t>
            </a:r>
            <a:endParaRPr sz="19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陳勇汀</a:t>
            </a:r>
            <a:endParaRPr b="1" sz="32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(</a:t>
            </a:r>
            <a:r>
              <a:rPr b="1" lang="zh-TW" sz="19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布丁布丁吃布丁</a:t>
            </a:r>
            <a:r>
              <a:rPr b="1" lang="zh-TW" sz="19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)</a:t>
            </a:r>
            <a:endParaRPr b="1" sz="19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7" name="Google Shape;1317;p73"/>
          <p:cNvSpPr txBox="1"/>
          <p:nvPr/>
        </p:nvSpPr>
        <p:spPr>
          <a:xfrm>
            <a:off x="4745350" y="3884550"/>
            <a:ext cx="38748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授課</a:t>
            </a:r>
            <a:endParaRPr b="1" sz="2400"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數位典藏與數位人文概論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資訊圖表敘事力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91919"/>
              </a:buClr>
              <a:buSzPts val="21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資訊儲存與檢索</a:t>
            </a:r>
            <a:endParaRPr sz="21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318" name="Google Shape;1318;p73"/>
          <p:cNvCxnSpPr/>
          <p:nvPr/>
        </p:nvCxnSpPr>
        <p:spPr>
          <a:xfrm>
            <a:off x="4817416" y="4295449"/>
            <a:ext cx="643800" cy="0"/>
          </a:xfrm>
          <a:prstGeom prst="straightConnector1">
            <a:avLst/>
          </a:prstGeom>
          <a:noFill/>
          <a:ln cap="flat" cmpd="sng" w="63500">
            <a:solidFill>
              <a:srgbClr val="7BCCE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19" name="Google Shape;1319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20" name="Google Shape;132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4922" y="2392847"/>
            <a:ext cx="915300" cy="9153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1" name="Google Shape;1321;p73"/>
          <p:cNvSpPr txBox="1"/>
          <p:nvPr/>
        </p:nvSpPr>
        <p:spPr>
          <a:xfrm>
            <a:off x="4745350" y="928800"/>
            <a:ext cx="40653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經</a:t>
            </a: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歷</a:t>
            </a:r>
            <a:endParaRPr b="1" sz="2400"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淡江資圖系助理教授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輔仁大學圖書資訊學系進修部講師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空中大學管理與資訊學系講師</a:t>
            </a:r>
            <a:endParaRPr sz="18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91919"/>
              </a:buClr>
              <a:buSzPts val="2100"/>
              <a:buFont typeface="Gill Sans"/>
              <a:buChar char="•"/>
            </a:pP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BLOG</a:t>
            </a:r>
            <a:r>
              <a:rPr lang="zh-TW" sz="1800">
                <a:solidFill>
                  <a:srgbClr val="191919"/>
                </a:solidFill>
                <a:latin typeface="Gill Sans"/>
                <a:ea typeface="Gill Sans"/>
                <a:cs typeface="Gill Sans"/>
                <a:sym typeface="Gill Sans"/>
              </a:rPr>
              <a:t>「布丁布丁吃什麼？」作者</a:t>
            </a:r>
            <a:endParaRPr sz="2100">
              <a:solidFill>
                <a:srgbClr val="19191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322" name="Google Shape;1322;p73"/>
          <p:cNvCxnSpPr/>
          <p:nvPr/>
        </p:nvCxnSpPr>
        <p:spPr>
          <a:xfrm>
            <a:off x="4817416" y="1339699"/>
            <a:ext cx="643800" cy="0"/>
          </a:xfrm>
          <a:prstGeom prst="straightConnector1">
            <a:avLst/>
          </a:prstGeom>
          <a:noFill/>
          <a:ln cap="flat" cmpd="sng" w="63500">
            <a:solidFill>
              <a:srgbClr val="7BCCE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3" name="Google Shape;1323;p73"/>
          <p:cNvSpPr/>
          <p:nvPr/>
        </p:nvSpPr>
        <p:spPr>
          <a:xfrm>
            <a:off x="1363725" y="5392250"/>
            <a:ext cx="2367300" cy="8628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180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虛擬課程助教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希希</a:t>
            </a:r>
            <a:endParaRPr b="1" sz="3200">
              <a:solidFill>
                <a:srgbClr val="FFFFFF"/>
              </a:solidFill>
            </a:endParaRPr>
          </a:p>
        </p:txBody>
      </p:sp>
      <p:grpSp>
        <p:nvGrpSpPr>
          <p:cNvPr id="1324" name="Google Shape;1324;p73"/>
          <p:cNvGrpSpPr/>
          <p:nvPr/>
        </p:nvGrpSpPr>
        <p:grpSpPr>
          <a:xfrm>
            <a:off x="3128200" y="5023550"/>
            <a:ext cx="1569000" cy="1569000"/>
            <a:chOff x="7270350" y="5232450"/>
            <a:chExt cx="1569000" cy="1569000"/>
          </a:xfrm>
        </p:grpSpPr>
        <p:sp>
          <p:nvSpPr>
            <p:cNvPr id="1325" name="Google Shape;1325;p73"/>
            <p:cNvSpPr/>
            <p:nvPr/>
          </p:nvSpPr>
          <p:spPr>
            <a:xfrm>
              <a:off x="7270350" y="5232450"/>
              <a:ext cx="1569000" cy="15690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26" name="Google Shape;1326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52072" y="5309811"/>
              <a:ext cx="1405508" cy="141422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91"/>
          <p:cNvSpPr txBox="1"/>
          <p:nvPr>
            <p:ph idx="1" type="body"/>
          </p:nvPr>
        </p:nvSpPr>
        <p:spPr>
          <a:xfrm>
            <a:off x="715550" y="3663448"/>
            <a:ext cx="7713000" cy="24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2"/>
            </a:pPr>
            <a:r>
              <a:rPr lang="zh-TW"/>
              <a:t>選擇剛剛掃描的工程。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2"/>
            </a:pPr>
            <a:r>
              <a:rPr lang="zh-TW"/>
              <a:t>按下「一鍵處理」。等待大約五分鐘後完成。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 startAt="2"/>
            </a:pPr>
            <a:r>
              <a:rPr lang="zh-TW"/>
              <a:t>完成後請嘗試用單指旋轉模型、用雙指放大與縮小模型。</a:t>
            </a:r>
            <a:endParaRPr/>
          </a:p>
        </p:txBody>
      </p:sp>
      <p:sp>
        <p:nvSpPr>
          <p:cNvPr id="1499" name="Google Shape;1499;p9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建立立體模型 (2/2)</a:t>
            </a:r>
            <a:endParaRPr/>
          </a:p>
        </p:txBody>
      </p:sp>
      <p:sp>
        <p:nvSpPr>
          <p:cNvPr id="1500" name="Google Shape;1500;p9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01" name="Google Shape;15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8988" y="1284442"/>
            <a:ext cx="5166024" cy="23167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9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9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92"/>
          <p:cNvSpPr txBox="1"/>
          <p:nvPr>
            <p:ph type="title"/>
          </p:nvPr>
        </p:nvSpPr>
        <p:spPr>
          <a:xfrm>
            <a:off x="1417750" y="143600"/>
            <a:ext cx="25815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活動照片</a:t>
            </a:r>
            <a:endParaRPr/>
          </a:p>
        </p:txBody>
      </p:sp>
      <p:sp>
        <p:nvSpPr>
          <p:cNvPr id="1509" name="Google Shape;1509;p9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10" name="Google Shape;15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366" y="-9"/>
            <a:ext cx="514463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9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9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9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數位化立體模型</a:t>
            </a:r>
            <a:endParaRPr/>
          </a:p>
        </p:txBody>
      </p:sp>
      <p:sp>
        <p:nvSpPr>
          <p:cNvPr id="1518" name="Google Shape;1518;p9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19" name="Google Shape;15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88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Google Shape;1520;p9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9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9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數位化立體模型</a:t>
            </a:r>
            <a:endParaRPr/>
          </a:p>
        </p:txBody>
      </p:sp>
      <p:sp>
        <p:nvSpPr>
          <p:cNvPr id="1527" name="Google Shape;1527;p9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28" name="Google Shape;1528;p94"/>
          <p:cNvPicPr preferRelativeResize="0"/>
          <p:nvPr/>
        </p:nvPicPr>
        <p:blipFill rotWithShape="1">
          <a:blip r:embed="rId3">
            <a:alphaModFix/>
          </a:blip>
          <a:srcRect b="17239" l="0" r="0" t="0"/>
          <a:stretch/>
        </p:blipFill>
        <p:spPr>
          <a:xfrm>
            <a:off x="0" y="986675"/>
            <a:ext cx="9144003" cy="5675923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9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95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XR</a:t>
            </a:r>
            <a:r>
              <a:rPr lang="zh-TW"/>
              <a:t>延展</a:t>
            </a:r>
            <a:r>
              <a:rPr lang="zh-TW"/>
              <a:t>實境</a:t>
            </a:r>
            <a:endParaRPr/>
          </a:p>
        </p:txBody>
      </p:sp>
      <p:pic>
        <p:nvPicPr>
          <p:cNvPr id="1535" name="Google Shape;153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050" y="2173375"/>
            <a:ext cx="5482499" cy="35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9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37" name="Google Shape;1537;p95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Meta Quest 3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25,000 NTD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96"/>
          <p:cNvSpPr txBox="1"/>
          <p:nvPr>
            <p:ph idx="1" type="body"/>
          </p:nvPr>
        </p:nvSpPr>
        <p:spPr>
          <a:xfrm>
            <a:off x="3057775" y="1341325"/>
            <a:ext cx="53709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目前為止消費級產品中的指標性擴增實境設備：能夠切換虛擬實境VR、擴增實境AR、以及虛擬物件與環境互動的</a:t>
            </a:r>
            <a:r>
              <a:rPr lang="zh-TW"/>
              <a:t>延展</a:t>
            </a:r>
            <a:r>
              <a:rPr lang="zh-TW"/>
              <a:t>實境XR。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成熟與直覺的互動介面：雙手的體感控制器、手勢偵測(捏、戳、拉)。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Horizon OS開放平臺迎合眾多第三方軟硬體開發者。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缺點：不便走動，仍無法取代真實環境</a:t>
            </a:r>
            <a:endParaRPr/>
          </a:p>
        </p:txBody>
      </p:sp>
      <p:sp>
        <p:nvSpPr>
          <p:cNvPr id="1543" name="Google Shape;1543;p9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Meta Quest 3</a:t>
            </a:r>
            <a:endParaRPr/>
          </a:p>
        </p:txBody>
      </p:sp>
      <p:sp>
        <p:nvSpPr>
          <p:cNvPr id="1544" name="Google Shape;1544;p9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45" name="Google Shape;1545;p96"/>
          <p:cNvPicPr preferRelativeResize="0"/>
          <p:nvPr/>
        </p:nvPicPr>
        <p:blipFill rotWithShape="1">
          <a:blip r:embed="rId3">
            <a:alphaModFix/>
          </a:blip>
          <a:srcRect b="0" l="36452" r="32553" t="0"/>
          <a:stretch/>
        </p:blipFill>
        <p:spPr>
          <a:xfrm>
            <a:off x="401800" y="1569875"/>
            <a:ext cx="2374275" cy="43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9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97"/>
          <p:cNvSpPr txBox="1"/>
          <p:nvPr>
            <p:ph idx="1" type="body"/>
          </p:nvPr>
        </p:nvSpPr>
        <p:spPr>
          <a:xfrm>
            <a:off x="715550" y="5420823"/>
            <a:ext cx="7713000" cy="6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選擇想要查看的模型，按「AR」按鈕進入沉浸式體驗。</a:t>
            </a:r>
            <a:endParaRPr/>
          </a:p>
        </p:txBody>
      </p:sp>
      <p:sp>
        <p:nvSpPr>
          <p:cNvPr id="1552" name="Google Shape;1552;p9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檢視AR模型 (1/3)</a:t>
            </a:r>
            <a:endParaRPr/>
          </a:p>
        </p:txBody>
      </p:sp>
      <p:sp>
        <p:nvSpPr>
          <p:cNvPr id="1553" name="Google Shape;1553;p9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54" name="Google Shape;155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408" y="2044695"/>
            <a:ext cx="4555176" cy="32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9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6" name="Google Shape;1556;p97"/>
          <p:cNvSpPr/>
          <p:nvPr/>
        </p:nvSpPr>
        <p:spPr>
          <a:xfrm>
            <a:off x="3009450" y="1237875"/>
            <a:ext cx="31251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https://ar-code.com/</a:t>
            </a:r>
            <a:r>
              <a:rPr lang="zh-TW" sz="2400"/>
              <a:t> 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98"/>
          <p:cNvSpPr txBox="1"/>
          <p:nvPr>
            <p:ph idx="1" type="body"/>
          </p:nvPr>
        </p:nvSpPr>
        <p:spPr>
          <a:xfrm>
            <a:off x="715550" y="4589822"/>
            <a:ext cx="7713000" cy="15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2"/>
            </a:pPr>
            <a:r>
              <a:rPr lang="zh-TW"/>
              <a:t>如果需要定義範圍，則請低頭看地面一圈來偵測範圍。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 startAt="2"/>
            </a:pPr>
            <a:r>
              <a:rPr lang="zh-TW"/>
              <a:t>用單手捏模型來移動模型，用雙手捏模型來縮放或旋轉。</a:t>
            </a:r>
            <a:endParaRPr/>
          </a:p>
        </p:txBody>
      </p:sp>
      <p:sp>
        <p:nvSpPr>
          <p:cNvPr id="1562" name="Google Shape;1562;p9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檢視AR模型 (2/3)</a:t>
            </a:r>
            <a:endParaRPr/>
          </a:p>
        </p:txBody>
      </p:sp>
      <p:sp>
        <p:nvSpPr>
          <p:cNvPr id="1563" name="Google Shape;1563;p9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64" name="Google Shape;15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550" y="1400950"/>
            <a:ext cx="4229100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99"/>
          <p:cNvSpPr txBox="1"/>
          <p:nvPr>
            <p:ph idx="1" type="body"/>
          </p:nvPr>
        </p:nvSpPr>
        <p:spPr>
          <a:xfrm>
            <a:off x="715550" y="4589822"/>
            <a:ext cx="7713000" cy="15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 startAt="4"/>
            </a:pPr>
            <a:r>
              <a:rPr lang="zh-TW"/>
              <a:t>若要退出，右手手掌面對自己、捏住拇指與食指之間的圖示，就能開啟選單，回到網頁。</a:t>
            </a:r>
            <a:endParaRPr/>
          </a:p>
        </p:txBody>
      </p:sp>
      <p:sp>
        <p:nvSpPr>
          <p:cNvPr id="1570" name="Google Shape;1570;p9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檢視AR模型 (3/3)</a:t>
            </a:r>
            <a:endParaRPr/>
          </a:p>
        </p:txBody>
      </p:sp>
      <p:sp>
        <p:nvSpPr>
          <p:cNvPr id="1571" name="Google Shape;1571;p9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72" name="Google Shape;157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413988"/>
            <a:ext cx="381000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0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p10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p10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80" name="Google Shape;158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724" y="3196320"/>
            <a:ext cx="4023265" cy="301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100"/>
          <p:cNvPicPr preferRelativeResize="0"/>
          <p:nvPr/>
        </p:nvPicPr>
        <p:blipFill rotWithShape="1">
          <a:blip r:embed="rId4">
            <a:alphaModFix/>
          </a:blip>
          <a:srcRect b="4729" l="20199" r="38969" t="20560"/>
          <a:stretch/>
        </p:blipFill>
        <p:spPr>
          <a:xfrm>
            <a:off x="379012" y="479902"/>
            <a:ext cx="4178002" cy="573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100"/>
          <p:cNvPicPr preferRelativeResize="0"/>
          <p:nvPr/>
        </p:nvPicPr>
        <p:blipFill rotWithShape="1">
          <a:blip r:embed="rId5">
            <a:alphaModFix/>
          </a:blip>
          <a:srcRect b="0" l="9350" r="20503" t="0"/>
          <a:stretch/>
        </p:blipFill>
        <p:spPr>
          <a:xfrm>
            <a:off x="4741724" y="479902"/>
            <a:ext cx="4023265" cy="2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74"/>
          <p:cNvSpPr txBox="1"/>
          <p:nvPr>
            <p:ph type="title"/>
          </p:nvPr>
        </p:nvSpPr>
        <p:spPr>
          <a:xfrm>
            <a:off x="791750" y="5166279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理想流程</a:t>
            </a:r>
            <a:endParaRPr/>
          </a:p>
        </p:txBody>
      </p:sp>
      <p:sp>
        <p:nvSpPr>
          <p:cNvPr id="1332" name="Google Shape;1332;p7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74"/>
          <p:cNvSpPr/>
          <p:nvPr/>
        </p:nvSpPr>
        <p:spPr>
          <a:xfrm>
            <a:off x="5780376" y="4968363"/>
            <a:ext cx="1753500" cy="6792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延展</a:t>
            </a:r>
            <a:r>
              <a:rPr lang="zh-TW" sz="2400">
                <a:solidFill>
                  <a:srgbClr val="FFFFFF"/>
                </a:solidFill>
              </a:rPr>
              <a:t>實境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34" name="Google Shape;1334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35" name="Google Shape;133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450" y="4094463"/>
            <a:ext cx="2917325" cy="18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2725" y="993775"/>
            <a:ext cx="2349300" cy="224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74"/>
          <p:cNvSpPr/>
          <p:nvPr/>
        </p:nvSpPr>
        <p:spPr>
          <a:xfrm rot="-2700000">
            <a:off x="5511408" y="3522393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74"/>
          <p:cNvSpPr/>
          <p:nvPr/>
        </p:nvSpPr>
        <p:spPr>
          <a:xfrm rot="-8100000">
            <a:off x="2738233" y="3522393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7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74"/>
          <p:cNvSpPr/>
          <p:nvPr/>
        </p:nvSpPr>
        <p:spPr>
          <a:xfrm>
            <a:off x="483428" y="1163213"/>
            <a:ext cx="17082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立體數位化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41" name="Google Shape;134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592726" y="1859337"/>
            <a:ext cx="800450" cy="11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2525" y="747227"/>
            <a:ext cx="2989525" cy="238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74"/>
          <p:cNvSpPr/>
          <p:nvPr/>
        </p:nvSpPr>
        <p:spPr>
          <a:xfrm>
            <a:off x="5202525" y="1400638"/>
            <a:ext cx="1708200" cy="6792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平面數位化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0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88" name="Google Shape;1588;p10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延展實境體驗</a:t>
            </a:r>
            <a:endParaRPr/>
          </a:p>
        </p:txBody>
      </p:sp>
      <p:sp>
        <p:nvSpPr>
          <p:cNvPr id="1589" name="Google Shape;1589;p10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590" name="Google Shape;1590;p101"/>
          <p:cNvGrpSpPr/>
          <p:nvPr/>
        </p:nvGrpSpPr>
        <p:grpSpPr>
          <a:xfrm>
            <a:off x="819112" y="643593"/>
            <a:ext cx="7505785" cy="4758483"/>
            <a:chOff x="1093175" y="298175"/>
            <a:chExt cx="8050826" cy="5104025"/>
          </a:xfrm>
        </p:grpSpPr>
        <p:pic>
          <p:nvPicPr>
            <p:cNvPr id="1591" name="Google Shape;1591;p1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0200" y="2940450"/>
              <a:ext cx="4403801" cy="246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2" name="Google Shape;1592;p101"/>
            <p:cNvPicPr preferRelativeResize="0"/>
            <p:nvPr/>
          </p:nvPicPr>
          <p:blipFill rotWithShape="1">
            <a:blip r:embed="rId4">
              <a:alphaModFix/>
            </a:blip>
            <a:srcRect b="0" l="10351" r="15442" t="0"/>
            <a:stretch/>
          </p:blipFill>
          <p:spPr>
            <a:xfrm>
              <a:off x="1093175" y="298175"/>
              <a:ext cx="3647024" cy="264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3" name="Google Shape;1593;p10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40200" y="298178"/>
              <a:ext cx="4403801" cy="2642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4" name="Google Shape;1594;p10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93175" y="2940450"/>
              <a:ext cx="3647037" cy="246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5" name="Google Shape;1595;p101"/>
          <p:cNvSpPr/>
          <p:nvPr/>
        </p:nvSpPr>
        <p:spPr>
          <a:xfrm>
            <a:off x="2550738" y="27293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7"/>
              </a:rPr>
              <a:t>https://l.pulipuli.info/24/xr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102"/>
          <p:cNvSpPr/>
          <p:nvPr/>
        </p:nvSpPr>
        <p:spPr>
          <a:xfrm>
            <a:off x="1046150" y="1848700"/>
            <a:ext cx="2509800" cy="243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1" name="Google Shape;1601;p102"/>
          <p:cNvGrpSpPr/>
          <p:nvPr/>
        </p:nvGrpSpPr>
        <p:grpSpPr>
          <a:xfrm>
            <a:off x="372060" y="4652263"/>
            <a:ext cx="3858039" cy="632646"/>
            <a:chOff x="2796929" y="2234550"/>
            <a:chExt cx="4222435" cy="692401"/>
          </a:xfrm>
        </p:grpSpPr>
        <p:sp>
          <p:nvSpPr>
            <p:cNvPr id="1602" name="Google Shape;1602;p102"/>
            <p:cNvSpPr/>
            <p:nvPr/>
          </p:nvSpPr>
          <p:spPr>
            <a:xfrm>
              <a:off x="2803465" y="2234550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603" name="Google Shape;1603;p102"/>
            <p:cNvSpPr txBox="1"/>
            <p:nvPr/>
          </p:nvSpPr>
          <p:spPr>
            <a:xfrm>
              <a:off x="2796929" y="2234550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http://l.pulipuli.info/24/tku/lib</a:t>
              </a:r>
              <a:endParaRPr b="1" sz="20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pic>
        <p:nvPicPr>
          <p:cNvPr id="1604" name="Google Shape;1604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9524" y="2203812"/>
            <a:ext cx="1723036" cy="1722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7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7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虛實整合的未來形</a:t>
            </a:r>
            <a:endParaRPr/>
          </a:p>
        </p:txBody>
      </p:sp>
      <p:sp>
        <p:nvSpPr>
          <p:cNvPr id="1350" name="Google Shape;1350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51" name="Google Shape;1351;p75"/>
          <p:cNvPicPr preferRelativeResize="0"/>
          <p:nvPr/>
        </p:nvPicPr>
        <p:blipFill rotWithShape="1">
          <a:blip r:embed="rId3">
            <a:alphaModFix/>
          </a:blip>
          <a:srcRect b="49" l="0" r="0" t="39"/>
          <a:stretch/>
        </p:blipFill>
        <p:spPr>
          <a:xfrm>
            <a:off x="715550" y="1101225"/>
            <a:ext cx="7738880" cy="43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8063" y="1184925"/>
            <a:ext cx="2428875" cy="188595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1353" name="Google Shape;1353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20650" y="3224938"/>
            <a:ext cx="1399025" cy="2023201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66675">
              <a:srgbClr val="000000"/>
            </a:outerShdw>
          </a:effectLst>
        </p:spPr>
      </p:pic>
      <p:sp>
        <p:nvSpPr>
          <p:cNvPr id="1354" name="Google Shape;1354;p75"/>
          <p:cNvSpPr/>
          <p:nvPr/>
        </p:nvSpPr>
        <p:spPr>
          <a:xfrm>
            <a:off x="930878" y="2391675"/>
            <a:ext cx="1708200" cy="679200"/>
          </a:xfrm>
          <a:prstGeom prst="wedgeRoundRectCallout">
            <a:avLst>
              <a:gd fmla="val 2956" name="adj1"/>
              <a:gd fmla="val 77440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立體</a:t>
            </a:r>
            <a:r>
              <a:rPr lang="zh-TW" sz="2400">
                <a:solidFill>
                  <a:srgbClr val="FFFFFF"/>
                </a:solidFill>
              </a:rPr>
              <a:t>模型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55" name="Google Shape;1355;p75"/>
          <p:cNvSpPr/>
          <p:nvPr/>
        </p:nvSpPr>
        <p:spPr>
          <a:xfrm>
            <a:off x="7105950" y="272175"/>
            <a:ext cx="1708200" cy="679200"/>
          </a:xfrm>
          <a:prstGeom prst="wedgeRoundRectCallout">
            <a:avLst>
              <a:gd fmla="val -30302" name="adj1"/>
              <a:gd fmla="val 86852" name="adj2"/>
              <a:gd fmla="val 0" name="adj3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掃描書籍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56" name="Google Shape;1356;p7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7" name="Google Shape;1357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1675" y="1400350"/>
            <a:ext cx="4354600" cy="40018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75"/>
          <p:cNvSpPr/>
          <p:nvPr/>
        </p:nvSpPr>
        <p:spPr>
          <a:xfrm>
            <a:off x="3341678" y="1454800"/>
            <a:ext cx="1708200" cy="679200"/>
          </a:xfrm>
          <a:prstGeom prst="wedgeRoundRectCallout">
            <a:avLst>
              <a:gd fmla="val 2956" name="adj1"/>
              <a:gd fmla="val 77440" name="adj2"/>
              <a:gd fmla="val 0" name="adj3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延展實境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76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76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66" name="Google Shape;1366;p76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7" name="Google Shape;136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837" y="0"/>
            <a:ext cx="72623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77"/>
          <p:cNvSpPr/>
          <p:nvPr/>
        </p:nvSpPr>
        <p:spPr>
          <a:xfrm>
            <a:off x="1850750" y="1319655"/>
            <a:ext cx="1503600" cy="3182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77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4" name="Google Shape;1374;p77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數位化與延展實境設備</a:t>
            </a:r>
            <a:endParaRPr/>
          </a:p>
        </p:txBody>
      </p:sp>
      <p:pic>
        <p:nvPicPr>
          <p:cNvPr id="1375" name="Google Shape;1375;p77"/>
          <p:cNvPicPr preferRelativeResize="0"/>
          <p:nvPr/>
        </p:nvPicPr>
        <p:blipFill rotWithShape="1">
          <a:blip r:embed="rId3">
            <a:alphaModFix/>
          </a:blip>
          <a:srcRect b="1965" l="0" r="0" t="5766"/>
          <a:stretch/>
        </p:blipFill>
        <p:spPr>
          <a:xfrm>
            <a:off x="1727575" y="0"/>
            <a:ext cx="5688849" cy="49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7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平面數位化：CZUR Aura 智慧型可摺疊掃描器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立體數位化：REVOPOINT POP3 3D全彩掃描儀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/>
            </a:pPr>
            <a:r>
              <a:rPr lang="zh-TW"/>
              <a:t>XR</a:t>
            </a:r>
            <a:r>
              <a:rPr lang="zh-TW"/>
              <a:t>延展</a:t>
            </a:r>
            <a:r>
              <a:rPr lang="zh-TW"/>
              <a:t>實境：Meta Quest 3</a:t>
            </a:r>
            <a:endParaRPr/>
          </a:p>
        </p:txBody>
      </p:sp>
      <p:sp>
        <p:nvSpPr>
          <p:cNvPr id="1381" name="Google Shape;1381;p7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設備介紹</a:t>
            </a:r>
            <a:endParaRPr/>
          </a:p>
        </p:txBody>
      </p:sp>
      <p:sp>
        <p:nvSpPr>
          <p:cNvPr id="1382" name="Google Shape;1382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83" name="Google Shape;1383;p78"/>
          <p:cNvPicPr preferRelativeResize="0"/>
          <p:nvPr/>
        </p:nvPicPr>
        <p:blipFill rotWithShape="1">
          <a:blip r:embed="rId3">
            <a:alphaModFix/>
          </a:blip>
          <a:srcRect b="0" l="11956" r="0" t="0"/>
          <a:stretch/>
        </p:blipFill>
        <p:spPr>
          <a:xfrm>
            <a:off x="0" y="3535775"/>
            <a:ext cx="2632200" cy="23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950" y="3603938"/>
            <a:ext cx="2349300" cy="224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3650" y="3791600"/>
            <a:ext cx="2917325" cy="18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78"/>
          <p:cNvSpPr/>
          <p:nvPr/>
        </p:nvSpPr>
        <p:spPr>
          <a:xfrm>
            <a:off x="401575" y="3009342"/>
            <a:ext cx="602400" cy="594600"/>
          </a:xfrm>
          <a:prstGeom prst="wedgeEllipseCallout">
            <a:avLst>
              <a:gd fmla="val 60699" name="adj1"/>
              <a:gd fmla="val 4284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87" name="Google Shape;1387;p78"/>
          <p:cNvSpPr/>
          <p:nvPr/>
        </p:nvSpPr>
        <p:spPr>
          <a:xfrm>
            <a:off x="2967625" y="3246767"/>
            <a:ext cx="602400" cy="594600"/>
          </a:xfrm>
          <a:prstGeom prst="wedgeEllipseCallout">
            <a:avLst>
              <a:gd fmla="val 72825" name="adj1"/>
              <a:gd fmla="val 2134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88" name="Google Shape;1388;p78"/>
          <p:cNvSpPr/>
          <p:nvPr/>
        </p:nvSpPr>
        <p:spPr>
          <a:xfrm>
            <a:off x="8147425" y="3246767"/>
            <a:ext cx="602400" cy="594600"/>
          </a:xfrm>
          <a:prstGeom prst="wedgeEllipseCallout">
            <a:avLst>
              <a:gd fmla="val -33632" name="adj1"/>
              <a:gd fmla="val 7151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89" name="Google Shape;1389;p7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79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平面數位化</a:t>
            </a:r>
            <a:endParaRPr/>
          </a:p>
        </p:txBody>
      </p:sp>
      <p:pic>
        <p:nvPicPr>
          <p:cNvPr id="1395" name="Google Shape;139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375" y="657500"/>
            <a:ext cx="6646250" cy="529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97" name="Google Shape;1397;p79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CZUR Aura </a:t>
            </a:r>
            <a:br>
              <a:rPr lang="zh-TW"/>
            </a:br>
            <a:r>
              <a:rPr lang="zh-TW"/>
              <a:t>智慧型可摺疊掃描器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11,900 NTD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80"/>
          <p:cNvSpPr txBox="1"/>
          <p:nvPr>
            <p:ph idx="1" type="body"/>
          </p:nvPr>
        </p:nvSpPr>
        <p:spPr>
          <a:xfrm>
            <a:off x="4366850" y="1341325"/>
            <a:ext cx="40617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快速對位掃描：自動校準位置、裁邊與轉正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書籍曲面拉平：掃描結果有如平面擺放書籍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偵測翻頁自動掃描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收納後所需空間小、容易佈置使用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缺點：掃描品質僅為消費級水準，不及專業掃描機。需搭配Windows/Mac使用。</a:t>
            </a:r>
            <a:endParaRPr/>
          </a:p>
        </p:txBody>
      </p:sp>
      <p:sp>
        <p:nvSpPr>
          <p:cNvPr id="1403" name="Google Shape;1403;p8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CZUR Aura 智慧型可摺疊掃描器</a:t>
            </a:r>
            <a:endParaRPr/>
          </a:p>
        </p:txBody>
      </p:sp>
      <p:sp>
        <p:nvSpPr>
          <p:cNvPr id="1404" name="Google Shape;1404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05" name="Google Shape;1405;p80"/>
          <p:cNvPicPr preferRelativeResize="0"/>
          <p:nvPr/>
        </p:nvPicPr>
        <p:blipFill rotWithShape="1">
          <a:blip r:embed="rId3">
            <a:alphaModFix/>
          </a:blip>
          <a:srcRect b="0" l="0" r="0" t="27776"/>
          <a:stretch/>
        </p:blipFill>
        <p:spPr>
          <a:xfrm>
            <a:off x="330950" y="1296725"/>
            <a:ext cx="3923101" cy="495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8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